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4.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3.xml" ContentType="application/vnd.openxmlformats-officedocument.presentationml.notesSlide+xml"/>
  <Override PartName="/ppt/notesSlides/notesSlide30.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FF99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556" autoAdjust="0"/>
  </p:normalViewPr>
  <p:slideViewPr>
    <p:cSldViewPr>
      <p:cViewPr varScale="1">
        <p:scale>
          <a:sx n="45" d="100"/>
          <a:sy n="45" d="100"/>
        </p:scale>
        <p:origin x="2530" y="34"/>
      </p:cViewPr>
      <p:guideLst>
        <p:guide orient="horz" pos="2160"/>
        <p:guide pos="2880"/>
      </p:guideLst>
    </p:cSldViewPr>
  </p:slideViewPr>
  <p:notesTextViewPr>
    <p:cViewPr>
      <p:scale>
        <a:sx n="140" d="100"/>
        <a:sy n="140" d="100"/>
      </p:scale>
      <p:origin x="0" y="0"/>
    </p:cViewPr>
  </p:notesTextViewPr>
  <p:sorterViewPr>
    <p:cViewPr>
      <p:scale>
        <a:sx n="66" d="100"/>
        <a:sy n="66" d="100"/>
      </p:scale>
      <p:origin x="0" y="0"/>
    </p:cViewPr>
  </p:sorterViewPr>
  <p:notesViewPr>
    <p:cSldViewPr>
      <p:cViewPr varScale="1">
        <p:scale>
          <a:sx n="83" d="100"/>
          <a:sy n="83"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8.emf"/><Relationship Id="rId4" Type="http://schemas.openxmlformats.org/officeDocument/2006/relationships/image" Target="../media/image62.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 Id="rId5" Type="http://schemas.openxmlformats.org/officeDocument/2006/relationships/image" Target="../media/image43.emf"/><Relationship Id="rId4"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0.emf"/><Relationship Id="rId2" Type="http://schemas.openxmlformats.org/officeDocument/2006/relationships/image" Target="../media/image45.emf"/><Relationship Id="rId1" Type="http://schemas.openxmlformats.org/officeDocument/2006/relationships/image" Target="../media/image44.emf"/><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A7DB6CE-0506-4843-A5A9-C2652537112A}" type="datetimeFigureOut">
              <a:rPr lang="en-US" altLang="en-US"/>
              <a:pPr>
                <a:defRPr/>
              </a:pPr>
              <a:t>8/19/2016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DE82B648-1FCB-4829-B4DB-2D0133725245}" type="slidenum">
              <a:rPr lang="en-US" altLang="en-US"/>
              <a:pPr>
                <a:defRPr/>
              </a:pPr>
              <a:t>‹#›</a:t>
            </a:fld>
            <a:endParaRPr lang="en-US" altLang="en-US"/>
          </a:p>
        </p:txBody>
      </p:sp>
    </p:spTree>
    <p:extLst>
      <p:ext uri="{BB962C8B-B14F-4D97-AF65-F5344CB8AC3E}">
        <p14:creationId xmlns:p14="http://schemas.microsoft.com/office/powerpoint/2010/main" val="816266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354E8017-3637-4F89-BA25-29414B797912}" type="datetimeFigureOut">
              <a:rPr lang="en-US" altLang="en-US"/>
              <a:pPr>
                <a:defRPr/>
              </a:pPr>
              <a:t>8/19/2016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446FF82A-E86B-4BE1-B354-4DADFFB974D7}" type="slidenum">
              <a:rPr lang="en-US" altLang="en-US"/>
              <a:pPr>
                <a:defRPr/>
              </a:pPr>
              <a:t>‹#›</a:t>
            </a:fld>
            <a:endParaRPr lang="en-US" altLang="en-US"/>
          </a:p>
        </p:txBody>
      </p:sp>
    </p:spTree>
    <p:extLst>
      <p:ext uri="{BB962C8B-B14F-4D97-AF65-F5344CB8AC3E}">
        <p14:creationId xmlns:p14="http://schemas.microsoft.com/office/powerpoint/2010/main" val="22878215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cs typeface="Arabic Typesetting" panose="03020402040406030203" pitchFamily="66" charset="-78"/>
              </a:rPr>
              <a:t>Newton’s laws served, and continue to serve, as a useful way of understanding motion. But when things start to move really fast, adjustments need to be made.</a:t>
            </a:r>
          </a:p>
          <a:p>
            <a:r>
              <a:rPr lang="en-US" altLang="en-US" sz="1000" dirty="0" smtClean="0">
                <a:cs typeface="Arabic Typesetting" panose="03020402040406030203" pitchFamily="66" charset="-78"/>
              </a:rPr>
              <a:t>Observations are intricately connected to the speed of light. Understanding of light developed after the work of Maxwell, who unified electricity and magnetism. </a:t>
            </a:r>
          </a:p>
          <a:p>
            <a:r>
              <a:rPr lang="en-US" altLang="en-US" sz="1000" dirty="0" smtClean="0">
                <a:cs typeface="Arabic Typesetting" panose="03020402040406030203" pitchFamily="66" charset="-78"/>
              </a:rPr>
              <a:t>Einstein’s deep thinking about electromagnetism and its relationship to observations of moving things led him to reconsider the assumptions we make about relative motion. Assumptions about time and space were found wanting. Far from being absolute quantities that were the same in all reference frames, Einstein showed that time and space measurements are always made relative to the observer and with the limits of the speed of light in mind.</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3E1CFBA-74D4-423D-85B7-F68A293CF59B}"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val="297864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Michelson–Morley experiment was designed to measure relative movement of light with respect to the </a:t>
            </a:r>
            <a:r>
              <a:rPr lang="en-US" altLang="en-US" dirty="0" err="1" smtClean="0"/>
              <a:t>aether</a:t>
            </a:r>
            <a:r>
              <a:rPr lang="en-US" altLang="en-US" dirty="0" smtClean="0"/>
              <a:t>. By analogy with a river, they lined up the equipment so that a light ray went up and back in the direction of the </a:t>
            </a:r>
            <a:r>
              <a:rPr lang="en-US" altLang="en-US" dirty="0" err="1" smtClean="0"/>
              <a:t>aether</a:t>
            </a:r>
            <a:r>
              <a:rPr lang="en-US" altLang="en-US" dirty="0" smtClean="0"/>
              <a:t> and, at the same time, went across the </a:t>
            </a:r>
            <a:r>
              <a:rPr lang="en-US" altLang="en-US" dirty="0" err="1" smtClean="0"/>
              <a:t>aether</a:t>
            </a:r>
            <a:r>
              <a:rPr lang="en-US" altLang="en-US" dirty="0" smtClean="0"/>
              <a:t>. Both rays were received at the same screen (observer).</a:t>
            </a:r>
          </a:p>
          <a:p>
            <a:r>
              <a:rPr lang="en-US" altLang="en-US" dirty="0" smtClean="0"/>
              <a:t>Light acts as a wave, so any difference in time taken for the rays to traverse the different paths would show up a predictable change to the interference pattern.</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C54EAE7-9CA8-47B4-888C-48BB0DDA2288}" type="slidenum">
              <a:rPr lang="en-US" altLang="en-US" smtClean="0"/>
              <a:pPr>
                <a:spcBef>
                  <a:spcPct val="0"/>
                </a:spcBef>
              </a:pPr>
              <a:t>10</a:t>
            </a:fld>
            <a:endParaRPr lang="en-US" altLang="en-US" smtClean="0"/>
          </a:p>
        </p:txBody>
      </p:sp>
    </p:spTree>
    <p:extLst>
      <p:ext uri="{BB962C8B-B14F-4D97-AF65-F5344CB8AC3E}">
        <p14:creationId xmlns:p14="http://schemas.microsoft.com/office/powerpoint/2010/main" val="3574089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Michelson–Morley experiment was conducted over a 12-hour period, to use the speed of rotation of the Earth. The arm of the experiment parallel to the </a:t>
            </a:r>
            <a:r>
              <a:rPr lang="en-US" altLang="en-US" dirty="0" err="1" smtClean="0"/>
              <a:t>aether’s</a:t>
            </a:r>
            <a:r>
              <a:rPr lang="en-US" altLang="en-US" dirty="0" smtClean="0"/>
              <a:t> speed would be going with </a:t>
            </a:r>
            <a:r>
              <a:rPr lang="en-US" altLang="en-US" dirty="0" err="1" smtClean="0"/>
              <a:t>aether</a:t>
            </a:r>
            <a:r>
              <a:rPr lang="en-US" altLang="en-US" dirty="0" smtClean="0"/>
              <a:t> and, 12 hours later, against the </a:t>
            </a:r>
            <a:r>
              <a:rPr lang="en-US" altLang="en-US" dirty="0" err="1" smtClean="0"/>
              <a:t>aether</a:t>
            </a:r>
            <a:r>
              <a:rPr lang="en-US" altLang="en-US" dirty="0" smtClean="0"/>
              <a:t>.</a:t>
            </a:r>
          </a:p>
          <a:p>
            <a:r>
              <a:rPr lang="en-US" altLang="en-US" dirty="0" smtClean="0"/>
              <a:t>Similarly, they did the experiment six months apart to take account of the Earth’s speed of revolution around the Sun.</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4067107-7244-4A39-B8BE-F23A0BE40B16}" type="slidenum">
              <a:rPr lang="en-US" altLang="en-US" smtClean="0"/>
              <a:pPr>
                <a:spcBef>
                  <a:spcPct val="0"/>
                </a:spcBef>
              </a:pPr>
              <a:t>11</a:t>
            </a:fld>
            <a:endParaRPr lang="en-US" altLang="en-US" smtClean="0"/>
          </a:p>
        </p:txBody>
      </p:sp>
    </p:spTree>
    <p:extLst>
      <p:ext uri="{BB962C8B-B14F-4D97-AF65-F5344CB8AC3E}">
        <p14:creationId xmlns:p14="http://schemas.microsoft.com/office/powerpoint/2010/main" val="1683066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Michelson–Morley experiment was done really accurately. They expected a 40% shift of the interference pattern. This would show up as a shift from normal of a bit less than half the width of an interference fringe. </a:t>
            </a:r>
          </a:p>
          <a:p>
            <a:r>
              <a:rPr lang="en-US" altLang="en-US" dirty="0" smtClean="0"/>
              <a:t>What they saw was no greater shift than about 10%, all of which could be accounted for by uncertainties in measurement. The expected shift simply did not occur.</a:t>
            </a:r>
          </a:p>
          <a:p>
            <a:r>
              <a:rPr lang="en-US" altLang="en-US" dirty="0" smtClean="0"/>
              <a:t>This is the ‘Null result’. The expected change did not occur. They concluded that the </a:t>
            </a:r>
            <a:r>
              <a:rPr lang="en-US" altLang="en-US" dirty="0" err="1" smtClean="0"/>
              <a:t>aether</a:t>
            </a:r>
            <a:r>
              <a:rPr lang="en-US" altLang="en-US" dirty="0" smtClean="0"/>
              <a:t> did not exist.</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644464B-381A-4025-A5F8-EC8B72A7C46C}" type="slidenum">
              <a:rPr lang="en-US" altLang="en-US" smtClean="0"/>
              <a:pPr>
                <a:spcBef>
                  <a:spcPct val="0"/>
                </a:spcBef>
              </a:pPr>
              <a:t>12</a:t>
            </a:fld>
            <a:endParaRPr lang="en-US" altLang="en-US" smtClean="0"/>
          </a:p>
        </p:txBody>
      </p:sp>
    </p:spTree>
    <p:extLst>
      <p:ext uri="{BB962C8B-B14F-4D97-AF65-F5344CB8AC3E}">
        <p14:creationId xmlns:p14="http://schemas.microsoft.com/office/powerpoint/2010/main" val="2922664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Maxwell’s unification of electricity and magnetism showed light to act as an electromagnetic wave. The wave speed was dependent on the material in which the light travelled, not the source or the relative motion of source and material. </a:t>
            </a:r>
          </a:p>
          <a:p>
            <a:r>
              <a:rPr lang="en-US" altLang="en-US" dirty="0" smtClean="0"/>
              <a:t>This led Einstein to reconsider the assumptions about space and time underlying Newtonian models.</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41260E8-A647-429E-AF04-61FB164C8C99}"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3315999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Einstein noticed that, if you travelled with an electromagnetic wave, you would not be able to see time change. However, there was no impediment to seeing space variables change. </a:t>
            </a:r>
          </a:p>
          <a:p>
            <a:r>
              <a:rPr lang="en-US" altLang="en-US" dirty="0" smtClean="0"/>
              <a:t>Thus, space could change without time changing. This seemed an impossibility. He </a:t>
            </a:r>
            <a:r>
              <a:rPr lang="en-US" altLang="en-US" dirty="0" err="1" smtClean="0"/>
              <a:t>realised</a:t>
            </a:r>
            <a:r>
              <a:rPr lang="en-US" altLang="en-US" dirty="0" smtClean="0"/>
              <a:t> that assumptions built into the way motion and its causes were understood needed to reconsidered.</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FBAA57B-F950-480C-94BC-26265D3E6D54}"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2829396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Einstein put forward two postulates in his theory of special relativity, which related to all inertial reference frames:</a:t>
            </a:r>
          </a:p>
          <a:p>
            <a:r>
              <a:rPr lang="en-US" altLang="en-US" dirty="0" smtClean="0"/>
              <a:t> (</a:t>
            </a:r>
            <a:r>
              <a:rPr lang="en-US" altLang="en-US" dirty="0" err="1" smtClean="0"/>
              <a:t>i</a:t>
            </a:r>
            <a:r>
              <a:rPr lang="en-US" altLang="en-US" dirty="0" smtClean="0"/>
              <a:t>) the laws of physics are the same (values for quantities might be different in different frames but the laws would still hold) </a:t>
            </a:r>
          </a:p>
          <a:p>
            <a:r>
              <a:rPr lang="en-US" altLang="en-US" dirty="0" smtClean="0"/>
              <a:t> (ii)  the speed of light is the same (it does not depend on source or motion of source).</a:t>
            </a:r>
          </a:p>
          <a:p>
            <a:r>
              <a:rPr lang="en-US" altLang="en-US" dirty="0" smtClean="0"/>
              <a:t>He recognised that the </a:t>
            </a:r>
            <a:r>
              <a:rPr lang="en-US" altLang="en-US" dirty="0" err="1" smtClean="0"/>
              <a:t>aether</a:t>
            </a:r>
            <a:r>
              <a:rPr lang="en-US" altLang="en-US" dirty="0" smtClean="0"/>
              <a:t>, a transparent, massless, absolutely stationary medium that allowed electromagnetic oscillations to occur, was irrelevant to the analysis.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5E8A2D9-8D60-4904-A3A3-2C148A454ABD}"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val="544007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From Postulate 2, Einstein showed that the speed of a rocket towards or away from a light source does not depend on the relative motion of source and rocket. This is consistent with Maxwell’s unification of electric and magnetic field theory. Despite Rocket 1 travelling towards the light source, the speed of light is measured at 3.00 x 10</a:t>
            </a:r>
            <a:r>
              <a:rPr lang="en-US" altLang="en-US" baseline="30000" dirty="0" smtClean="0"/>
              <a:t>8</a:t>
            </a:r>
            <a:r>
              <a:rPr lang="en-US" altLang="en-US" dirty="0" smtClean="0"/>
              <a:t> m s</a:t>
            </a:r>
            <a:r>
              <a:rPr lang="en-US" altLang="en-US" baseline="30000" dirty="0" smtClean="0"/>
              <a:t>–1</a:t>
            </a:r>
            <a:r>
              <a:rPr lang="en-US" altLang="en-US" dirty="0" smtClean="0"/>
              <a:t>. Likewise, Rocket 2 travels away from the source but also measures the speed of light as 3.00 x 10</a:t>
            </a:r>
            <a:r>
              <a:rPr lang="en-US" altLang="en-US" baseline="30000" dirty="0" smtClean="0"/>
              <a:t>8</a:t>
            </a:r>
            <a:r>
              <a:rPr lang="en-US" altLang="en-US" dirty="0" smtClean="0"/>
              <a:t> m s</a:t>
            </a:r>
            <a:r>
              <a:rPr lang="en-US" altLang="en-US" baseline="30000" dirty="0" smtClean="0"/>
              <a:t>–1</a:t>
            </a:r>
            <a:r>
              <a:rPr lang="en-US" altLang="en-US" dirty="0" smtClean="0"/>
              <a:t>.</a:t>
            </a:r>
          </a:p>
          <a:p>
            <a:r>
              <a:rPr lang="en-US" altLang="en-US" dirty="0" smtClean="0"/>
              <a:t>Newton’s ‘commonsense’ view of relative motion is incorrect.</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FF9E8A7-5CF4-4292-8FF3-0D1808F34156}" type="slidenum">
              <a:rPr lang="en-US" altLang="en-US" smtClean="0"/>
              <a:pPr>
                <a:spcBef>
                  <a:spcPct val="0"/>
                </a:spcBef>
              </a:pPr>
              <a:t>16</a:t>
            </a:fld>
            <a:endParaRPr lang="en-US" altLang="en-US" smtClean="0"/>
          </a:p>
        </p:txBody>
      </p:sp>
    </p:spTree>
    <p:extLst>
      <p:ext uri="{BB962C8B-B14F-4D97-AF65-F5344CB8AC3E}">
        <p14:creationId xmlns:p14="http://schemas.microsoft.com/office/powerpoint/2010/main" val="1886616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Light travels backwards and forwards between mirrors on Fred’s train. Fred travels with the train. He measures proper time, that is, time in the frame of the mirrors. Pierre measures time from a different inertial frame.</a:t>
            </a:r>
          </a:p>
          <a:p>
            <a:r>
              <a:rPr lang="en-US" altLang="en-US" smtClean="0"/>
              <a:t>He sees light taking a different path, based on the movement of the mirrors while the light is going back and forth. His time is longer than the proper time. Time is dilated in Pierre’s frame of reference.</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6558D4D-8AF4-4554-8D4C-15B666F0D261}"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2494247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Light travels from source to mirror and back. Observer travelling with source and mirror measures proper length. Observer on ground watching as the source and mirror whiz past sees the outward light travel a further distance. </a:t>
            </a:r>
          </a:p>
          <a:p>
            <a:r>
              <a:rPr lang="en-US" altLang="en-US" dirty="0" smtClean="0"/>
              <a:t>Homeward, the distance is shorter. Taking account of time, dilation sees the length appear shorter: length contraction.</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F28FADD-BF7E-454F-AD41-710E82312B41}"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2501042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Lorentz factor appears in time dilation and length contraction equations. Is there a physical change to clocks and lengths of objects (Fitzgerald/Lorentz) or do space and time change (Einstein)?</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F3E80FA-C62E-4B0A-B57B-09F94417E53E}" type="slidenum">
              <a:rPr lang="en-US" altLang="en-US" smtClean="0"/>
              <a:pPr>
                <a:spcBef>
                  <a:spcPct val="0"/>
                </a:spcBef>
              </a:pPr>
              <a:t>19</a:t>
            </a:fld>
            <a:endParaRPr lang="en-US" altLang="en-US" smtClean="0"/>
          </a:p>
        </p:txBody>
      </p:sp>
    </p:spTree>
    <p:extLst>
      <p:ext uri="{BB962C8B-B14F-4D97-AF65-F5344CB8AC3E}">
        <p14:creationId xmlns:p14="http://schemas.microsoft.com/office/powerpoint/2010/main" val="1297240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Classical mechanics – Galilean and Newtonian – takes a ‘commonsense’ view of the world. In this instance, different observers see the fall of an object differently, because they are at different observation points. A sailor sees the object fall straight down. A person on shore sees the object describe a curved path. </a:t>
            </a:r>
          </a:p>
          <a:p>
            <a:r>
              <a:rPr lang="en-US" altLang="en-US" dirty="0" smtClean="0"/>
              <a:t>In classical mechanics, it is assumed that the difference between the observations of the two paths can be explained by assuming time and space to be the same for both observers.</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7E3D3DF-BE7D-4BDA-8692-3946EB86A3E8}"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3275762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Evidence is specific data collected from observations and experiments. Thought experiments are constructed scenarios that elucidate the predictions of a theory.</a:t>
            </a:r>
          </a:p>
          <a:p>
            <a:r>
              <a:rPr lang="en-US" altLang="en-US" dirty="0" smtClean="0"/>
              <a:t>Thought experiments need to be tested by observation and experiment.</a:t>
            </a:r>
          </a:p>
          <a:p>
            <a:r>
              <a:rPr lang="en-US" altLang="en-US" dirty="0" smtClean="0"/>
              <a:t>Evidence for the validity of Einstein’s special theory of relativity came first in experiments with muons. The concept of simultaneity was first elucidated via thought, or </a:t>
            </a:r>
            <a:r>
              <a:rPr lang="en-US" altLang="ja-JP" i="1" dirty="0" err="1" smtClean="0"/>
              <a:t>gedanken</a:t>
            </a:r>
            <a:r>
              <a:rPr lang="en-US" altLang="ja-JP" dirty="0" smtClean="0"/>
              <a:t> experiments.</a:t>
            </a:r>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9F57593-2CA7-409B-83F8-8F6AB1FA2784}" type="slidenum">
              <a:rPr lang="en-US" altLang="en-US" smtClean="0"/>
              <a:pPr>
                <a:spcBef>
                  <a:spcPct val="0"/>
                </a:spcBef>
              </a:pPr>
              <a:t>20</a:t>
            </a:fld>
            <a:endParaRPr lang="en-US" altLang="en-US" smtClean="0"/>
          </a:p>
        </p:txBody>
      </p:sp>
    </p:spTree>
    <p:extLst>
      <p:ext uri="{BB962C8B-B14F-4D97-AF65-F5344CB8AC3E}">
        <p14:creationId xmlns:p14="http://schemas.microsoft.com/office/powerpoint/2010/main" val="3819992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Frisch and Smith, and many others subsequently, measured a predicted effect of Einstein’s theory. Muons are produced in the upper atmosphere, travel at speeds near the speed of light and decay rapidly into something different. </a:t>
            </a:r>
          </a:p>
          <a:p>
            <a:r>
              <a:rPr lang="en-US" altLang="en-US" smtClean="0"/>
              <a:t>Einstein predicts that, from the muon’s reference frame, 2.90 mean lifetimes would pass before the muons reached the ground. The mean lifetime is the time it would take, on average for all the muons to decay. </a:t>
            </a:r>
          </a:p>
          <a:p>
            <a:r>
              <a:rPr lang="en-US" altLang="en-US" smtClean="0"/>
              <a:t>So, nearly 3 mean lifetimes suggests that almost no muons would reach the ground. On the other hand, from an observer on the Earth, only 0.29 mean lifetimes pass before the muons arrive. </a:t>
            </a:r>
          </a:p>
          <a:p>
            <a:r>
              <a:rPr lang="en-US" altLang="en-US" smtClean="0"/>
              <a:t>This means that a significant number of muons would arrive at the surface before decaying.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AE8D21D-0717-4673-AC05-710207C57FD7}"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1605786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Another way of looking at this is in terms of distance. In the Figure on the next slide, we see that, from the muon frame of reference, the probability of them all decaying means that, on average they will travel 656 m.</a:t>
            </a:r>
          </a:p>
          <a:p>
            <a:r>
              <a:rPr lang="en-US" altLang="en-US" dirty="0" smtClean="0"/>
              <a:t>From an Earth-based observer, the muons would travel about 6 times the distance in Frisch and Smith’s experiment. Plenty of muons would be able to reach the Earth. </a:t>
            </a:r>
          </a:p>
          <a:p>
            <a:r>
              <a:rPr lang="en-US" altLang="en-US" dirty="0" smtClean="0"/>
              <a:t>Distance and time predictions are consistent. From the reference frame of the muon, almost none reach Earth.  From Earth’s reference frame, plenty of muons arrive.</a:t>
            </a:r>
          </a:p>
          <a:p>
            <a:r>
              <a:rPr lang="en-US" altLang="en-US" dirty="0" smtClean="0"/>
              <a:t>At their Earth-based collector, Frisch and Smith recorded the expected, large number of muons. This is a clear demonstration of Einsteinian special relativity.</a:t>
            </a:r>
          </a:p>
          <a:p>
            <a:r>
              <a:rPr lang="en-US" altLang="en-US" dirty="0" smtClean="0"/>
              <a:t> </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B940DDC-30F7-414D-A61C-93B62599B3E6}" type="slidenum">
              <a:rPr lang="en-US" altLang="en-US" smtClean="0"/>
              <a:pPr>
                <a:spcBef>
                  <a:spcPct val="0"/>
                </a:spcBef>
              </a:pPr>
              <a:t>22</a:t>
            </a:fld>
            <a:endParaRPr lang="en-US" altLang="en-US" smtClean="0"/>
          </a:p>
        </p:txBody>
      </p:sp>
    </p:spTree>
    <p:extLst>
      <p:ext uri="{BB962C8B-B14F-4D97-AF65-F5344CB8AC3E}">
        <p14:creationId xmlns:p14="http://schemas.microsoft.com/office/powerpoint/2010/main" val="2613697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speed of the muon is the same in each reference frame. The number of decays is not dependent on the reference frame, which means the number of elapsed mean lifetimes is the same.</a:t>
            </a:r>
          </a:p>
          <a:p>
            <a:r>
              <a:rPr lang="en-US" altLang="en-US" smtClean="0"/>
              <a:t>However, the mean lifetime is dependent on time, hence must be relativistically corrected, which means the length of the mean lifetime differs from frame to frame; likewise the distance. </a:t>
            </a:r>
          </a:p>
          <a:p>
            <a:r>
              <a:rPr lang="en-US" altLang="en-US" smtClean="0"/>
              <a:t>Thus, the number of muons that reach the ground differs in each frame of reference.</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F472B55-F95D-41C7-98CD-94A8098E3BCC}" type="slidenum">
              <a:rPr lang="en-US" altLang="en-US" smtClean="0"/>
              <a:pPr>
                <a:spcBef>
                  <a:spcPct val="0"/>
                </a:spcBef>
              </a:pPr>
              <a:t>24</a:t>
            </a:fld>
            <a:endParaRPr lang="en-US" altLang="en-US" smtClean="0"/>
          </a:p>
        </p:txBody>
      </p:sp>
    </p:spTree>
    <p:extLst>
      <p:ext uri="{BB962C8B-B14F-4D97-AF65-F5344CB8AC3E}">
        <p14:creationId xmlns:p14="http://schemas.microsoft.com/office/powerpoint/2010/main" val="3731387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Simultaneous events occur at the same time in a particular reference frame. Travelling with the light source and detectors, you would see the detectors light up at the same time.</a:t>
            </a:r>
          </a:p>
          <a:p>
            <a:r>
              <a:rPr lang="en-US" altLang="en-US" dirty="0" smtClean="0"/>
              <a:t>There is no relative motion between source, detectors and the observer. The collector events are simultaneous.</a:t>
            </a:r>
          </a:p>
          <a:p>
            <a:r>
              <a:rPr lang="en-US" altLang="en-US" dirty="0" smtClean="0"/>
              <a:t>When the observer is in another inertial reference frame, the collector events are not simultaneous. The observer sees the left-hand collector moving towards the light as it comes towards it.</a:t>
            </a:r>
          </a:p>
          <a:p>
            <a:r>
              <a:rPr lang="en-US" altLang="en-US" dirty="0" smtClean="0"/>
              <a:t>It turns on first, because the right-hand collector is seen by the observer going away from the light. It takes longer for the light to arrive.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6C73226-6C22-484D-8777-0A6A8F3EE6C1}" type="slidenum">
              <a:rPr lang="en-US" altLang="en-US" smtClean="0"/>
              <a:pPr>
                <a:spcBef>
                  <a:spcPct val="0"/>
                </a:spcBef>
              </a:pPr>
              <a:t>25</a:t>
            </a:fld>
            <a:endParaRPr lang="en-US" altLang="en-US" smtClean="0"/>
          </a:p>
        </p:txBody>
      </p:sp>
    </p:spTree>
    <p:extLst>
      <p:ext uri="{BB962C8B-B14F-4D97-AF65-F5344CB8AC3E}">
        <p14:creationId xmlns:p14="http://schemas.microsoft.com/office/powerpoint/2010/main" val="2310717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E0F051F-AA24-476E-8D03-5BCEBB6BD3E7}" type="slidenum">
              <a:rPr lang="en-US" altLang="en-US" smtClean="0"/>
              <a:pPr>
                <a:spcBef>
                  <a:spcPct val="0"/>
                </a:spcBef>
              </a:pPr>
              <a:t>26</a:t>
            </a:fld>
            <a:endParaRPr lang="en-US" altLang="en-US" smtClean="0"/>
          </a:p>
        </p:txBody>
      </p:sp>
    </p:spTree>
    <p:extLst>
      <p:ext uri="{BB962C8B-B14F-4D97-AF65-F5344CB8AC3E}">
        <p14:creationId xmlns:p14="http://schemas.microsoft.com/office/powerpoint/2010/main" val="1033904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Simultaneous events occur at the same time.</a:t>
            </a:r>
          </a:p>
          <a:p>
            <a:r>
              <a:rPr lang="en-US" altLang="en-US" smtClean="0"/>
              <a:t>Events that are simultaneous in one inertial reference frame are not necessarily simultaneous when viewed in another inertial reference frame.</a:t>
            </a:r>
          </a:p>
          <a:p>
            <a:r>
              <a:rPr lang="en-US" altLang="en-US" smtClean="0"/>
              <a:t>Simultaneity is dependent on the observer’s frame of reference.</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7EA619F-BA6F-4690-81C5-8F4CEB19CBE7}" type="slidenum">
              <a:rPr lang="en-US" altLang="en-US" smtClean="0"/>
              <a:pPr>
                <a:spcBef>
                  <a:spcPct val="0"/>
                </a:spcBef>
              </a:pPr>
              <a:t>27</a:t>
            </a:fld>
            <a:endParaRPr lang="en-US" altLang="en-US" smtClean="0"/>
          </a:p>
        </p:txBody>
      </p:sp>
    </p:spTree>
    <p:extLst>
      <p:ext uri="{BB962C8B-B14F-4D97-AF65-F5344CB8AC3E}">
        <p14:creationId xmlns:p14="http://schemas.microsoft.com/office/powerpoint/2010/main" val="2382284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 = mc</a:t>
            </a:r>
            <a:r>
              <a:rPr lang="en-US" altLang="en-US" baseline="30000" dirty="0" smtClean="0"/>
              <a:t>2</a:t>
            </a:r>
            <a:r>
              <a:rPr lang="en-US" altLang="en-US" dirty="0" smtClean="0"/>
              <a:t> is arguably the most famous formula in the world. But what does it mean? Essentially, it means that mass is a form of energy. </a:t>
            </a:r>
          </a:p>
          <a:p>
            <a:r>
              <a:rPr lang="en-US" altLang="en-US" dirty="0" smtClean="0"/>
              <a:t>Mass is itself subject to relative motion. For rapidly moving matter, mass must be </a:t>
            </a:r>
            <a:r>
              <a:rPr lang="en-US" altLang="en-US" dirty="0" err="1" smtClean="0"/>
              <a:t>relativistically</a:t>
            </a:r>
            <a:r>
              <a:rPr lang="en-US" altLang="en-US" dirty="0" smtClean="0"/>
              <a:t> corrected.</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C0B1497-7C8E-4039-9848-747317902485}" type="slidenum">
              <a:rPr lang="en-US" altLang="en-US" smtClean="0"/>
              <a:pPr>
                <a:spcBef>
                  <a:spcPct val="0"/>
                </a:spcBef>
              </a:pPr>
              <a:t>28</a:t>
            </a:fld>
            <a:endParaRPr lang="en-US" altLang="en-US" smtClean="0"/>
          </a:p>
        </p:txBody>
      </p:sp>
    </p:spTree>
    <p:extLst>
      <p:ext uri="{BB962C8B-B14F-4D97-AF65-F5344CB8AC3E}">
        <p14:creationId xmlns:p14="http://schemas.microsoft.com/office/powerpoint/2010/main" val="1826961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Like proper time and proper distance, rest or proper mass is measured by an observer in a stationary frame of reference.</a:t>
            </a:r>
          </a:p>
          <a:p>
            <a:r>
              <a:rPr lang="en-US" altLang="en-US" dirty="0" smtClean="0"/>
              <a:t>If the observer is in an inertial frame of reference that is moving relative to the mass, the mass must be </a:t>
            </a:r>
            <a:r>
              <a:rPr lang="en-US" altLang="en-US" dirty="0" err="1" smtClean="0"/>
              <a:t>relativistically</a:t>
            </a:r>
            <a:r>
              <a:rPr lang="en-US" altLang="en-US" dirty="0" smtClean="0"/>
              <a:t> corrected.</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6ED487E-4274-4344-A91D-F8F2EB728B3D}" type="slidenum">
              <a:rPr lang="en-US" altLang="en-US" smtClean="0"/>
              <a:pPr>
                <a:spcBef>
                  <a:spcPct val="0"/>
                </a:spcBef>
              </a:pPr>
              <a:t>29</a:t>
            </a:fld>
            <a:endParaRPr lang="en-US" altLang="en-US" smtClean="0"/>
          </a:p>
        </p:txBody>
      </p:sp>
    </p:spTree>
    <p:extLst>
      <p:ext uri="{BB962C8B-B14F-4D97-AF65-F5344CB8AC3E}">
        <p14:creationId xmlns:p14="http://schemas.microsoft.com/office/powerpoint/2010/main" val="3501558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Momentum must be relativistically corrected whenever the mass must be likewise corrected.</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D5853F8-852E-4D01-AE69-63D2865494F5}" type="slidenum">
              <a:rPr lang="en-US" altLang="en-US" smtClean="0"/>
              <a:pPr>
                <a:spcBef>
                  <a:spcPct val="0"/>
                </a:spcBef>
              </a:pPr>
              <a:t>30</a:t>
            </a:fld>
            <a:endParaRPr lang="en-US" altLang="en-US" smtClean="0"/>
          </a:p>
        </p:txBody>
      </p:sp>
    </p:spTree>
    <p:extLst>
      <p:ext uri="{BB962C8B-B14F-4D97-AF65-F5344CB8AC3E}">
        <p14:creationId xmlns:p14="http://schemas.microsoft.com/office/powerpoint/2010/main" val="372068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 inertial frame of reference is one in which Newton’s laws apply within acceptable limit.</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A9BA6B-4806-47F1-BC25-C9C2295789B4}"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1755283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Mass and energy are equivalent. This is bound up in the general equation, E = mc</a:t>
            </a:r>
            <a:r>
              <a:rPr lang="en-US" altLang="en-US" baseline="30000" smtClean="0"/>
              <a:t>2</a:t>
            </a:r>
            <a:r>
              <a:rPr lang="en-US" altLang="en-US" smtClean="0"/>
              <a:t>. Mass and energy are interchangeable.</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A242887-A50A-4330-9C71-6DCBFE3AADFA}" type="slidenum">
              <a:rPr lang="en-US" altLang="en-US" smtClean="0"/>
              <a:pPr>
                <a:spcBef>
                  <a:spcPct val="0"/>
                </a:spcBef>
              </a:pPr>
              <a:t>31</a:t>
            </a:fld>
            <a:endParaRPr lang="en-US" altLang="en-US" smtClean="0"/>
          </a:p>
        </p:txBody>
      </p:sp>
    </p:spTree>
    <p:extLst>
      <p:ext uri="{BB962C8B-B14F-4D97-AF65-F5344CB8AC3E}">
        <p14:creationId xmlns:p14="http://schemas.microsoft.com/office/powerpoint/2010/main" val="1921937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During nuclear events, particles are rearranged. The mass of products is less than that of the original particles. The loss is accounted for by the energy of the system. And that energy is consistent with predictions based on Einstein’s famous equation, E = mc</a:t>
            </a:r>
            <a:r>
              <a:rPr lang="en-US" altLang="en-US" baseline="30000" dirty="0" smtClean="0"/>
              <a:t>2</a:t>
            </a:r>
            <a:r>
              <a:rPr lang="en-US" altLang="en-US" dirty="0" smtClean="0"/>
              <a:t>. The mass defect is the mass or energy equivalent of the difference between initial and final arrangements of particles.</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F54F441-9C63-44AE-B868-DF20A6166569}" type="slidenum">
              <a:rPr lang="en-US" altLang="en-US" smtClean="0"/>
              <a:pPr>
                <a:spcBef>
                  <a:spcPct val="0"/>
                </a:spcBef>
              </a:pPr>
              <a:t>32</a:t>
            </a:fld>
            <a:endParaRPr lang="en-US" altLang="en-US" smtClean="0"/>
          </a:p>
        </p:txBody>
      </p:sp>
    </p:spTree>
    <p:extLst>
      <p:ext uri="{BB962C8B-B14F-4D97-AF65-F5344CB8AC3E}">
        <p14:creationId xmlns:p14="http://schemas.microsoft.com/office/powerpoint/2010/main" val="2136607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Units of mass may be kilograms, unified mass units and electron-volt (or multiples thereof). </a:t>
            </a:r>
            <a:r>
              <a:rPr lang="en-US" altLang="en-US" dirty="0" smtClean="0"/>
              <a:t>The electron-volt represents the energy equivalent of mass. In nuclear and particle physics, the use of energy units for mass is common.</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3D4B948-B3E2-4AF0-AAD9-C7EAB3850504}" type="slidenum">
              <a:rPr lang="en-US" altLang="en-US" smtClean="0"/>
              <a:pPr>
                <a:spcBef>
                  <a:spcPct val="0"/>
                </a:spcBef>
              </a:pPr>
              <a:t>33</a:t>
            </a:fld>
            <a:endParaRPr lang="en-US" altLang="en-US" smtClean="0"/>
          </a:p>
        </p:txBody>
      </p:sp>
    </p:spTree>
    <p:extLst>
      <p:ext uri="{BB962C8B-B14F-4D97-AF65-F5344CB8AC3E}">
        <p14:creationId xmlns:p14="http://schemas.microsoft.com/office/powerpoint/2010/main" val="2678728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 object has coordinates in two reference frames. P is assumed stationary and P</a:t>
            </a:r>
            <a:r>
              <a:rPr lang="en-US" altLang="en-US" baseline="30000" smtClean="0"/>
              <a:t>/</a:t>
            </a:r>
            <a:r>
              <a:rPr lang="en-US" altLang="en-US" smtClean="0"/>
              <a:t> is moving to the right at speed, </a:t>
            </a:r>
            <a:r>
              <a:rPr lang="en-US" altLang="en-US" i="1" smtClean="0"/>
              <a:t>v.</a:t>
            </a:r>
            <a:r>
              <a:rPr lang="en-US" altLang="en-US" smtClean="0"/>
              <a:t> If you assume that distance and time intervals are the same in both frames of reference, the coordinates can be reconciled</a:t>
            </a:r>
            <a:r>
              <a:rPr lang="en-US" altLang="en-US" i="1" smtClean="0"/>
              <a:t>. In two dimensions, the coordinates of an object travelling with velocity components, vsubx and vsuby, can be reconciled </a:t>
            </a:r>
            <a:endParaRPr lang="en-US" altLang="en-US" i="1" baseline="3000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AE39808-0771-4D1D-9A1E-2FB229A42243}" type="slidenum">
              <a:rPr lang="en-US" altLang="en-US" smtClean="0"/>
              <a:pPr>
                <a:spcBef>
                  <a:spcPct val="0"/>
                </a:spcBef>
              </a:pPr>
              <a:t>4</a:t>
            </a:fld>
            <a:endParaRPr lang="en-US" altLang="en-US" smtClean="0"/>
          </a:p>
        </p:txBody>
      </p:sp>
    </p:spTree>
    <p:extLst>
      <p:ext uri="{BB962C8B-B14F-4D97-AF65-F5344CB8AC3E}">
        <p14:creationId xmlns:p14="http://schemas.microsoft.com/office/powerpoint/2010/main" val="348519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Since speed and acceleration depend on space and time coordinates, acceleration, energy and momentum will have different values in different reference frames. However, Newton’s laws, the Law of Conservation of Energy and the Law of Conservation of Momentum, will be the same in any reference frame. </a:t>
            </a:r>
          </a:p>
          <a:p>
            <a:r>
              <a:rPr lang="en-US" altLang="en-US" dirty="0" smtClean="0"/>
              <a:t>Thus, all inertial frames are equivalent, that is, equally valid. There is no privileged reference frame.</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2DE1E67-8DD2-4428-9CF8-B28BA5B7F5E7}" type="slidenum">
              <a:rPr lang="en-US" altLang="en-US" smtClean="0"/>
              <a:pPr>
                <a:spcBef>
                  <a:spcPct val="0"/>
                </a:spcBef>
              </a:pPr>
              <a:t>5</a:t>
            </a:fld>
            <a:endParaRPr lang="en-US" altLang="en-US" smtClean="0"/>
          </a:p>
        </p:txBody>
      </p:sp>
    </p:spTree>
    <p:extLst>
      <p:ext uri="{BB962C8B-B14F-4D97-AF65-F5344CB8AC3E}">
        <p14:creationId xmlns:p14="http://schemas.microsoft.com/office/powerpoint/2010/main" val="16830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For an aeroplane, three reference frames can be identified: the plane (A), the ground (B) and the air (C). The velocity of the plane relative to the ground (vsubAB) is a combination of the velocity of the plane relative to the air (vsubAC) and the velocity of the air relative to the ground (vsubAC). The resultant is a geometric vector addition.</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3A07BCF-7221-4110-8648-0456DA3827D5}" type="slidenum">
              <a:rPr lang="en-US" altLang="en-US" smtClean="0"/>
              <a:pPr>
                <a:spcBef>
                  <a:spcPct val="0"/>
                </a:spcBef>
              </a:pPr>
              <a:t>6</a:t>
            </a:fld>
            <a:endParaRPr lang="en-US" altLang="en-US" smtClean="0"/>
          </a:p>
        </p:txBody>
      </p:sp>
    </p:spTree>
    <p:extLst>
      <p:ext uri="{BB962C8B-B14F-4D97-AF65-F5344CB8AC3E}">
        <p14:creationId xmlns:p14="http://schemas.microsoft.com/office/powerpoint/2010/main" val="325365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Maxwell’s integration of electricity with magnetism had a surprising effect on the study of motion. The speed of light was shown to be dependent only on the properties of a material (permeability and permittivity – see Chapter 5). </a:t>
            </a:r>
          </a:p>
          <a:p>
            <a:r>
              <a:rPr lang="en-US" altLang="en-US" smtClean="0"/>
              <a:t>It did not depend on the source or the frame of reference in which it was viewed. Experiments were conducted to find the medium that allowed light to travel as a wave in a vacuum and to see whether the speed of light really was independent of the reference frame.</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BCFF185-BFDD-4DF0-8BF0-8829384D00CE}" type="slidenum">
              <a:rPr lang="en-US" altLang="en-US" smtClean="0"/>
              <a:pPr>
                <a:spcBef>
                  <a:spcPct val="0"/>
                </a:spcBef>
              </a:pPr>
              <a:t>7</a:t>
            </a:fld>
            <a:endParaRPr lang="en-US" altLang="en-US" smtClean="0"/>
          </a:p>
        </p:txBody>
      </p:sp>
    </p:spTree>
    <p:extLst>
      <p:ext uri="{BB962C8B-B14F-4D97-AF65-F5344CB8AC3E}">
        <p14:creationId xmlns:p14="http://schemas.microsoft.com/office/powerpoint/2010/main" val="728330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Maxwell showed that light acts as a self-sustaining electromagnetic wave whose speed depends only on the magnetic and electrical properties of the medium – permeability and permittivity respectively. </a:t>
            </a:r>
          </a:p>
          <a:p>
            <a:r>
              <a:rPr lang="en-US" altLang="en-US" smtClean="0"/>
              <a:t>The speed of light does not depend either on the source or the observer.</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15757DB-C31E-4DBF-B1F1-618326708C35}" type="slidenum">
              <a:rPr lang="en-US" altLang="en-US" smtClean="0"/>
              <a:pPr>
                <a:spcBef>
                  <a:spcPct val="0"/>
                </a:spcBef>
              </a:pPr>
              <a:t>8</a:t>
            </a:fld>
            <a:endParaRPr lang="en-US" altLang="en-US" smtClean="0"/>
          </a:p>
        </p:txBody>
      </p:sp>
    </p:spTree>
    <p:extLst>
      <p:ext uri="{BB962C8B-B14F-4D97-AF65-F5344CB8AC3E}">
        <p14:creationId xmlns:p14="http://schemas.microsoft.com/office/powerpoint/2010/main" val="3124720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By analogy with sound, light waves need a medium in which to propagate. This medium was called the ‘</a:t>
            </a:r>
            <a:r>
              <a:rPr lang="en-US" altLang="ja-JP" dirty="0" err="1" smtClean="0"/>
              <a:t>luminiferous</a:t>
            </a:r>
            <a:r>
              <a:rPr lang="en-US" altLang="ja-JP" dirty="0" smtClean="0"/>
              <a:t> </a:t>
            </a:r>
            <a:r>
              <a:rPr lang="en-US" altLang="ja-JP" dirty="0" err="1" smtClean="0"/>
              <a:t>aether</a:t>
            </a:r>
            <a:r>
              <a:rPr lang="en-US" altLang="ja-JP" dirty="0" smtClean="0"/>
              <a:t>’. It was transparent, weightless and fixed in space. Celestial bodies, notably the Sun and Earth, moved relative to the </a:t>
            </a:r>
            <a:r>
              <a:rPr lang="en-US" altLang="ja-JP" dirty="0" err="1" smtClean="0"/>
              <a:t>aether</a:t>
            </a:r>
            <a:r>
              <a:rPr lang="en-US" altLang="ja-JP" dirty="0" smtClean="0"/>
              <a:t>. Experiments were devised to find evidence for the </a:t>
            </a:r>
            <a:r>
              <a:rPr lang="en-US" altLang="ja-JP" dirty="0" err="1" smtClean="0"/>
              <a:t>aether</a:t>
            </a:r>
            <a:r>
              <a:rPr lang="en-US" altLang="en-US" dirty="0" err="1" smtClean="0"/>
              <a:t>’</a:t>
            </a:r>
            <a:r>
              <a:rPr lang="en-US" altLang="ja-JP" dirty="0" err="1" smtClean="0"/>
              <a:t>s</a:t>
            </a:r>
            <a:r>
              <a:rPr lang="en-US" altLang="ja-JP" dirty="0" smtClean="0"/>
              <a:t> existence. If Earth was moving relative to the </a:t>
            </a:r>
            <a:r>
              <a:rPr lang="en-US" altLang="ja-JP" dirty="0" err="1" smtClean="0"/>
              <a:t>aether</a:t>
            </a:r>
            <a:r>
              <a:rPr lang="en-US" altLang="ja-JP" dirty="0" smtClean="0"/>
              <a:t>, then the speed of light relative to the </a:t>
            </a:r>
            <a:r>
              <a:rPr lang="en-US" altLang="ja-JP" dirty="0" err="1" smtClean="0"/>
              <a:t>aether</a:t>
            </a:r>
            <a:r>
              <a:rPr lang="en-US" altLang="ja-JP" dirty="0" smtClean="0"/>
              <a:t> should be predictably different from ‘</a:t>
            </a:r>
            <a:r>
              <a:rPr lang="en-US" altLang="ja-JP" i="1" dirty="0" smtClean="0"/>
              <a:t>c</a:t>
            </a:r>
            <a:r>
              <a:rPr lang="en-US" altLang="ja-JP" dirty="0" smtClean="0"/>
              <a:t>’. </a:t>
            </a:r>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AF1722D-7AF8-42EB-AB77-4CF1EB8F4E7C}"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4292125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folHlink"/>
        </a:solidFill>
        <a:effectLst/>
      </p:bgPr>
    </p:bg>
    <p:spTree>
      <p:nvGrpSpPr>
        <p:cNvPr id="1" name=""/>
        <p:cNvGrpSpPr/>
        <p:nvPr/>
      </p:nvGrpSpPr>
      <p:grpSpPr>
        <a:xfrm>
          <a:off x="0" y="0"/>
          <a:ext cx="0" cy="0"/>
          <a:chOff x="0" y="0"/>
          <a:chExt cx="0" cy="0"/>
        </a:xfrm>
      </p:grpSpPr>
      <p:sp>
        <p:nvSpPr>
          <p:cNvPr id="4" name="Rectangle 28"/>
          <p:cNvSpPr>
            <a:spLocks noChangeArrowheads="1"/>
          </p:cNvSpPr>
          <p:nvPr/>
        </p:nvSpPr>
        <p:spPr bwMode="gray">
          <a:xfrm>
            <a:off x="0" y="0"/>
            <a:ext cx="9140825" cy="6856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p>
        </p:txBody>
      </p:sp>
      <p:pic>
        <p:nvPicPr>
          <p:cNvPr id="5"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p:nvSpPr>
        <p:spPr bwMode="gray">
          <a:xfrm>
            <a:off x="0" y="3200400"/>
            <a:ext cx="9144000"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p>
        </p:txBody>
      </p:sp>
      <p:sp>
        <p:nvSpPr>
          <p:cNvPr id="7" name="Line 15"/>
          <p:cNvSpPr>
            <a:spLocks noChangeShapeType="1"/>
          </p:cNvSpPr>
          <p:nvPr/>
        </p:nvSpPr>
        <p:spPr bwMode="gray">
          <a:xfrm>
            <a:off x="0" y="3200400"/>
            <a:ext cx="9144000"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8" name="Rectangle 30"/>
          <p:cNvSpPr>
            <a:spLocks noChangeArrowheads="1"/>
          </p:cNvSpPr>
          <p:nvPr/>
        </p:nvSpPr>
        <p:spPr bwMode="auto">
          <a:xfrm>
            <a:off x="0" y="6629400"/>
            <a:ext cx="9144000" cy="228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p>
        </p:txBody>
      </p:sp>
      <p:pic>
        <p:nvPicPr>
          <p:cNvPr id="9" name="Picture 31" descr="CL_Logo_RGB_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013450" y="5002213"/>
            <a:ext cx="2697163"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subTitle" idx="1"/>
          </p:nvPr>
        </p:nvSpPr>
        <p:spPr bwMode="gray">
          <a:xfrm>
            <a:off x="457200" y="3365500"/>
            <a:ext cx="8229600" cy="304800"/>
          </a:xfrm>
          <a:solidFill>
            <a:schemeClr val="accent1"/>
          </a:solidFill>
        </p:spPr>
        <p:txBody>
          <a:bodyPr/>
          <a:lstStyle>
            <a:lvl1pPr>
              <a:spcBef>
                <a:spcPct val="0"/>
              </a:spcBef>
              <a:defRPr>
                <a:solidFill>
                  <a:schemeClr val="bg1"/>
                </a:solidFill>
              </a:defRPr>
            </a:lvl1pPr>
          </a:lstStyle>
          <a:p>
            <a:r>
              <a:rPr lang="en-US" smtClean="0"/>
              <a:t>Click to edit Master subtitle style</a:t>
            </a:r>
            <a:endParaRPr lang="en-US"/>
          </a:p>
        </p:txBody>
      </p:sp>
      <p:sp>
        <p:nvSpPr>
          <p:cNvPr id="4106" name="Rectangle 10"/>
          <p:cNvSpPr>
            <a:spLocks noGrp="1" noChangeArrowheads="1"/>
          </p:cNvSpPr>
          <p:nvPr>
            <p:ph type="ctrTitle"/>
          </p:nvPr>
        </p:nvSpPr>
        <p:spPr>
          <a:xfrm>
            <a:off x="457200" y="1143000"/>
            <a:ext cx="8229600" cy="1828800"/>
          </a:xfrm>
        </p:spPr>
        <p:txBody>
          <a:bodyPr anchor="b"/>
          <a:lstStyle>
            <a:lvl1pPr>
              <a:lnSpc>
                <a:spcPts val="4200"/>
              </a:lnSpc>
              <a:defRPr sz="360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903753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BEB3933-F874-4D83-A399-C7E93833B834}" type="datetimeFigureOut">
              <a:rPr lang="en-US" altLang="en-US"/>
              <a:pPr>
                <a:defRPr/>
              </a:pPr>
              <a:t>8/19/2016</a:t>
            </a:fld>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8A45402D-D440-4C2C-A065-A26C5EC5E705}" type="slidenum">
              <a:rPr lang="en-US" altLang="en-US"/>
              <a:pPr>
                <a:defRPr/>
              </a:pPr>
              <a:t>‹#›</a:t>
            </a:fld>
            <a:endParaRPr lang="en-US" altLang="en-US"/>
          </a:p>
        </p:txBody>
      </p:sp>
    </p:spTree>
    <p:extLst>
      <p:ext uri="{BB962C8B-B14F-4D97-AF65-F5344CB8AC3E}">
        <p14:creationId xmlns:p14="http://schemas.microsoft.com/office/powerpoint/2010/main" val="163188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2813"/>
            <a:ext cx="2057400" cy="4878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2813"/>
            <a:ext cx="6019800" cy="4878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1D00FB3-D836-49D5-88C9-645C224E57C5}" type="datetimeFigureOut">
              <a:rPr lang="en-US" altLang="en-US"/>
              <a:pPr>
                <a:defRPr/>
              </a:pPr>
              <a:t>8/19/2016</a:t>
            </a:fld>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3CFF6972-28EA-4D25-8908-44008BB0BB64}" type="slidenum">
              <a:rPr lang="en-US" altLang="en-US"/>
              <a:pPr>
                <a:defRPr/>
              </a:pPr>
              <a:t>‹#›</a:t>
            </a:fld>
            <a:endParaRPr lang="en-US" altLang="en-US"/>
          </a:p>
        </p:txBody>
      </p:sp>
    </p:spTree>
    <p:extLst>
      <p:ext uri="{BB962C8B-B14F-4D97-AF65-F5344CB8AC3E}">
        <p14:creationId xmlns:p14="http://schemas.microsoft.com/office/powerpoint/2010/main" val="3507994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912813"/>
            <a:ext cx="82296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114800"/>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F073420E-4816-4211-AD67-6AB4D987D73F}" type="datetimeFigureOut">
              <a:rPr lang="en-US" altLang="en-US"/>
              <a:pPr>
                <a:defRPr/>
              </a:pPr>
              <a:t>8/19/2016</a:t>
            </a:fld>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E0F07593-12CE-45CF-96DE-777FE924BA47}" type="slidenum">
              <a:rPr lang="en-US" altLang="en-US"/>
              <a:pPr>
                <a:defRPr/>
              </a:pPr>
              <a:t>‹#›</a:t>
            </a:fld>
            <a:endParaRPr lang="en-US" altLang="en-US"/>
          </a:p>
        </p:txBody>
      </p:sp>
    </p:spTree>
    <p:extLst>
      <p:ext uri="{BB962C8B-B14F-4D97-AF65-F5344CB8AC3E}">
        <p14:creationId xmlns:p14="http://schemas.microsoft.com/office/powerpoint/2010/main" val="286557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F76481B-656C-4BA9-8287-29445F46FC69}" type="datetimeFigureOut">
              <a:rPr lang="en-US" altLang="en-US"/>
              <a:pPr>
                <a:defRPr/>
              </a:pPr>
              <a:t>8/19/2016</a:t>
            </a:fld>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C907BD57-B283-4BF9-98F3-0C964EC0C538}" type="slidenum">
              <a:rPr lang="en-US" altLang="en-US"/>
              <a:pPr>
                <a:defRPr/>
              </a:pPr>
              <a:t>‹#›</a:t>
            </a:fld>
            <a:endParaRPr lang="en-US" altLang="en-US"/>
          </a:p>
        </p:txBody>
      </p:sp>
    </p:spTree>
    <p:extLst>
      <p:ext uri="{BB962C8B-B14F-4D97-AF65-F5344CB8AC3E}">
        <p14:creationId xmlns:p14="http://schemas.microsoft.com/office/powerpoint/2010/main" val="1428468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CFAB559-270B-4918-9448-E925EF35B542}" type="datetimeFigureOut">
              <a:rPr lang="en-US" altLang="en-US"/>
              <a:pPr>
                <a:defRPr/>
              </a:pPr>
              <a:t>8/19/2016</a:t>
            </a:fld>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0DAD7B37-EA6C-4B99-8B7C-C189156B2CA5}" type="slidenum">
              <a:rPr lang="en-US" altLang="en-US"/>
              <a:pPr>
                <a:defRPr/>
              </a:pPr>
              <a:t>‹#›</a:t>
            </a:fld>
            <a:endParaRPr lang="en-US" altLang="en-US"/>
          </a:p>
        </p:txBody>
      </p:sp>
    </p:spTree>
    <p:extLst>
      <p:ext uri="{BB962C8B-B14F-4D97-AF65-F5344CB8AC3E}">
        <p14:creationId xmlns:p14="http://schemas.microsoft.com/office/powerpoint/2010/main" val="742056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BA588D3-4A28-47D6-8B6B-149800AE6F08}" type="datetimeFigureOut">
              <a:rPr lang="en-US" altLang="en-US"/>
              <a:pPr>
                <a:defRPr/>
              </a:pPr>
              <a:t>8/19/2016</a:t>
            </a:fld>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766D10C4-B390-46DC-8025-45CDF6013A27}" type="slidenum">
              <a:rPr lang="en-US" altLang="en-US"/>
              <a:pPr>
                <a:defRPr/>
              </a:pPr>
              <a:t>‹#›</a:t>
            </a:fld>
            <a:endParaRPr lang="en-US" altLang="en-US"/>
          </a:p>
        </p:txBody>
      </p:sp>
    </p:spTree>
    <p:extLst>
      <p:ext uri="{BB962C8B-B14F-4D97-AF65-F5344CB8AC3E}">
        <p14:creationId xmlns:p14="http://schemas.microsoft.com/office/powerpoint/2010/main" val="104908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8F32BB6-8389-4336-8916-6532ABB5C49C}" type="datetimeFigureOut">
              <a:rPr lang="en-US" altLang="en-US"/>
              <a:pPr>
                <a:defRPr/>
              </a:pPr>
              <a:t>8/19/2016</a:t>
            </a:fld>
            <a:endParaRPr lang="en-US" altLang="en-US"/>
          </a:p>
        </p:txBody>
      </p:sp>
      <p:sp>
        <p:nvSpPr>
          <p:cNvPr id="8" name="Rectangle 6"/>
          <p:cNvSpPr>
            <a:spLocks noGrp="1" noChangeArrowheads="1"/>
          </p:cNvSpPr>
          <p:nvPr>
            <p:ph type="sldNum" sz="quarter" idx="11"/>
          </p:nvPr>
        </p:nvSpPr>
        <p:spPr>
          <a:ln/>
        </p:spPr>
        <p:txBody>
          <a:bodyPr/>
          <a:lstStyle>
            <a:lvl1pPr>
              <a:defRPr/>
            </a:lvl1pPr>
          </a:lstStyle>
          <a:p>
            <a:pPr>
              <a:defRPr/>
            </a:pPr>
            <a:fld id="{2CFDF4A1-0A71-4681-9860-1EE441578C5D}" type="slidenum">
              <a:rPr lang="en-US" altLang="en-US"/>
              <a:pPr>
                <a:defRPr/>
              </a:pPr>
              <a:t>‹#›</a:t>
            </a:fld>
            <a:endParaRPr lang="en-US" altLang="en-US"/>
          </a:p>
        </p:txBody>
      </p:sp>
    </p:spTree>
    <p:extLst>
      <p:ext uri="{BB962C8B-B14F-4D97-AF65-F5344CB8AC3E}">
        <p14:creationId xmlns:p14="http://schemas.microsoft.com/office/powerpoint/2010/main" val="2335657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5F1A5D4-4CEC-43C0-9469-1DCBCF01E16E}" type="datetimeFigureOut">
              <a:rPr lang="en-US" altLang="en-US"/>
              <a:pPr>
                <a:defRPr/>
              </a:pPr>
              <a:t>8/19/2016</a:t>
            </a:fld>
            <a:endParaRPr lang="en-US" altLang="en-US"/>
          </a:p>
        </p:txBody>
      </p:sp>
      <p:sp>
        <p:nvSpPr>
          <p:cNvPr id="4" name="Rectangle 6"/>
          <p:cNvSpPr>
            <a:spLocks noGrp="1" noChangeArrowheads="1"/>
          </p:cNvSpPr>
          <p:nvPr>
            <p:ph type="sldNum" sz="quarter" idx="11"/>
          </p:nvPr>
        </p:nvSpPr>
        <p:spPr>
          <a:ln/>
        </p:spPr>
        <p:txBody>
          <a:bodyPr/>
          <a:lstStyle>
            <a:lvl1pPr>
              <a:defRPr/>
            </a:lvl1pPr>
          </a:lstStyle>
          <a:p>
            <a:pPr>
              <a:defRPr/>
            </a:pPr>
            <a:fld id="{AAB3783E-D92B-48B4-A5F1-D7E53B14DBF8}" type="slidenum">
              <a:rPr lang="en-US" altLang="en-US"/>
              <a:pPr>
                <a:defRPr/>
              </a:pPr>
              <a:t>‹#›</a:t>
            </a:fld>
            <a:endParaRPr lang="en-US" altLang="en-US"/>
          </a:p>
        </p:txBody>
      </p:sp>
    </p:spTree>
    <p:extLst>
      <p:ext uri="{BB962C8B-B14F-4D97-AF65-F5344CB8AC3E}">
        <p14:creationId xmlns:p14="http://schemas.microsoft.com/office/powerpoint/2010/main" val="306521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DFB0B0B-7445-43A8-9A10-AAA13193BC56}" type="datetimeFigureOut">
              <a:rPr lang="en-US" altLang="en-US"/>
              <a:pPr>
                <a:defRPr/>
              </a:pPr>
              <a:t>8/19/2016</a:t>
            </a:fld>
            <a:endParaRPr lang="en-US" altLang="en-US"/>
          </a:p>
        </p:txBody>
      </p:sp>
      <p:sp>
        <p:nvSpPr>
          <p:cNvPr id="3" name="Rectangle 6"/>
          <p:cNvSpPr>
            <a:spLocks noGrp="1" noChangeArrowheads="1"/>
          </p:cNvSpPr>
          <p:nvPr>
            <p:ph type="sldNum" sz="quarter" idx="11"/>
          </p:nvPr>
        </p:nvSpPr>
        <p:spPr>
          <a:ln/>
        </p:spPr>
        <p:txBody>
          <a:bodyPr/>
          <a:lstStyle>
            <a:lvl1pPr>
              <a:defRPr/>
            </a:lvl1pPr>
          </a:lstStyle>
          <a:p>
            <a:pPr>
              <a:defRPr/>
            </a:pPr>
            <a:fld id="{E3BF5351-6994-42F4-8805-803105A31572}" type="slidenum">
              <a:rPr lang="en-US" altLang="en-US"/>
              <a:pPr>
                <a:defRPr/>
              </a:pPr>
              <a:t>‹#›</a:t>
            </a:fld>
            <a:endParaRPr lang="en-US" altLang="en-US"/>
          </a:p>
        </p:txBody>
      </p:sp>
    </p:spTree>
    <p:extLst>
      <p:ext uri="{BB962C8B-B14F-4D97-AF65-F5344CB8AC3E}">
        <p14:creationId xmlns:p14="http://schemas.microsoft.com/office/powerpoint/2010/main" val="20236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4874449-F897-470B-8AD8-00E87755B88E}" type="datetimeFigureOut">
              <a:rPr lang="en-US" altLang="en-US"/>
              <a:pPr>
                <a:defRPr/>
              </a:pPr>
              <a:t>8/19/2016</a:t>
            </a:fld>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DD9A6C76-6534-445C-A836-12E7CA8BACE6}" type="slidenum">
              <a:rPr lang="en-US" altLang="en-US"/>
              <a:pPr>
                <a:defRPr/>
              </a:pPr>
              <a:t>‹#›</a:t>
            </a:fld>
            <a:endParaRPr lang="en-US" altLang="en-US"/>
          </a:p>
        </p:txBody>
      </p:sp>
    </p:spTree>
    <p:extLst>
      <p:ext uri="{BB962C8B-B14F-4D97-AF65-F5344CB8AC3E}">
        <p14:creationId xmlns:p14="http://schemas.microsoft.com/office/powerpoint/2010/main" val="194538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C74E9B9-9E24-409F-BA86-78CB3332E308}" type="datetimeFigureOut">
              <a:rPr lang="en-US" altLang="en-US"/>
              <a:pPr>
                <a:defRPr/>
              </a:pPr>
              <a:t>8/19/2016</a:t>
            </a:fld>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A5548BFF-73AE-46EB-9065-31D677AFA5B8}" type="slidenum">
              <a:rPr lang="en-US" altLang="en-US"/>
              <a:pPr>
                <a:defRPr/>
              </a:pPr>
              <a:t>‹#›</a:t>
            </a:fld>
            <a:endParaRPr lang="en-US" altLang="en-US"/>
          </a:p>
        </p:txBody>
      </p:sp>
    </p:spTree>
    <p:extLst>
      <p:ext uri="{BB962C8B-B14F-4D97-AF65-F5344CB8AC3E}">
        <p14:creationId xmlns:p14="http://schemas.microsoft.com/office/powerpoint/2010/main" val="64603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p:cNvPicPr>
            <a:picLocks noChangeAspect="1" noChangeArrowheads="1"/>
          </p:cNvPicPr>
          <p:nvPr/>
        </p:nvPicPr>
        <p:blipFill>
          <a:blip r:embed="rId14">
            <a:extLst>
              <a:ext uri="{28A0092B-C50C-407E-A947-70E740481C1C}">
                <a14:useLocalDpi xmlns:a14="http://schemas.microsoft.com/office/drawing/2010/main" val="0"/>
              </a:ext>
            </a:extLst>
          </a:blip>
          <a:srcRect t="26190" b="52380"/>
          <a:stretch>
            <a:fillRect/>
          </a:stretch>
        </p:blipFill>
        <p:spPr bwMode="gray">
          <a:xfrm>
            <a:off x="0" y="0"/>
            <a:ext cx="9145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1"/>
          <p:cNvSpPr>
            <a:spLocks noChangeArrowheads="1"/>
          </p:cNvSpPr>
          <p:nvPr/>
        </p:nvSpPr>
        <p:spPr bwMode="gray">
          <a:xfrm>
            <a:off x="0" y="684213"/>
            <a:ext cx="9144000" cy="1095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p>
        </p:txBody>
      </p:sp>
      <p:sp>
        <p:nvSpPr>
          <p:cNvPr id="1028" name="Rectangle 3"/>
          <p:cNvSpPr>
            <a:spLocks noGrp="1" noChangeArrowheads="1"/>
          </p:cNvSpPr>
          <p:nvPr>
            <p:ph type="body" idx="1"/>
          </p:nvPr>
        </p:nvSpPr>
        <p:spPr bwMode="auto">
          <a:xfrm>
            <a:off x="457200" y="16764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5257800" y="6426200"/>
            <a:ext cx="13716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800">
                <a:cs typeface="Arial" panose="020B0604020202020204" pitchFamily="34" charset="0"/>
              </a:defRPr>
            </a:lvl1pPr>
          </a:lstStyle>
          <a:p>
            <a:pPr>
              <a:defRPr/>
            </a:pPr>
            <a:fld id="{1BD84A89-E71C-4408-A7BD-1C03A56F9BF8}" type="datetimeFigureOut">
              <a:rPr lang="en-US" altLang="en-US"/>
              <a:pPr>
                <a:defRPr/>
              </a:pPr>
              <a:t>8/19/2016</a:t>
            </a:fld>
            <a:endParaRPr lang="en-US" altLang="en-US"/>
          </a:p>
        </p:txBody>
      </p:sp>
      <p:sp>
        <p:nvSpPr>
          <p:cNvPr id="1030" name="Rectangle 6"/>
          <p:cNvSpPr>
            <a:spLocks noGrp="1" noChangeArrowheads="1"/>
          </p:cNvSpPr>
          <p:nvPr>
            <p:ph type="sldNum" sz="quarter" idx="4"/>
          </p:nvPr>
        </p:nvSpPr>
        <p:spPr bwMode="auto">
          <a:xfrm>
            <a:off x="457200" y="6426200"/>
            <a:ext cx="2286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800">
                <a:cs typeface="Arial" panose="020B0604020202020204" pitchFamily="34" charset="0"/>
              </a:defRPr>
            </a:lvl1pPr>
          </a:lstStyle>
          <a:p>
            <a:pPr>
              <a:defRPr/>
            </a:pPr>
            <a:fld id="{26B6CD1C-7226-4157-A68D-0DB29AE8DE97}" type="slidenum">
              <a:rPr lang="en-US" altLang="en-US"/>
              <a:pPr>
                <a:defRPr/>
              </a:pPr>
              <a:t>‹#›</a:t>
            </a:fld>
            <a:endParaRPr lang="en-US" altLang="en-US"/>
          </a:p>
        </p:txBody>
      </p:sp>
      <p:sp>
        <p:nvSpPr>
          <p:cNvPr id="1031" name="Rectangle 2"/>
          <p:cNvSpPr>
            <a:spLocks noGrp="1" noChangeArrowheads="1"/>
          </p:cNvSpPr>
          <p:nvPr>
            <p:ph type="title"/>
          </p:nvPr>
        </p:nvSpPr>
        <p:spPr bwMode="gray">
          <a:xfrm>
            <a:off x="457200" y="912813"/>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32" name="Rectangle 18"/>
          <p:cNvSpPr>
            <a:spLocks noChangeArrowheads="1"/>
          </p:cNvSpPr>
          <p:nvPr/>
        </p:nvSpPr>
        <p:spPr bwMode="gray">
          <a:xfrm>
            <a:off x="0" y="6721475"/>
            <a:ext cx="9144000" cy="1365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p>
        </p:txBody>
      </p:sp>
      <p:pic>
        <p:nvPicPr>
          <p:cNvPr id="1033" name="Picture 29" descr="CL_Logo_RGB_PNG"/>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89800" y="6035675"/>
            <a:ext cx="15446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0"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Lst>
  <p:txStyles>
    <p:title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p:titleStyle>
    <p:bodyStyle>
      <a:lvl1pPr marL="342900" indent="-342900" algn="l" rtl="0" eaLnBrk="0" fontAlgn="base" hangingPunct="0">
        <a:lnSpc>
          <a:spcPts val="2200"/>
        </a:lnSpc>
        <a:spcBef>
          <a:spcPct val="50000"/>
        </a:spcBef>
        <a:spcAft>
          <a:spcPct val="0"/>
        </a:spcAft>
        <a:defRPr>
          <a:solidFill>
            <a:schemeClr val="tx1"/>
          </a:solidFill>
          <a:latin typeface="+mn-lt"/>
          <a:ea typeface="MS PGothic" panose="020B0600070205080204" pitchFamily="34" charset="-128"/>
          <a:cs typeface="ＭＳ Ｐゴシック" charset="0"/>
        </a:defRPr>
      </a:lvl1pPr>
      <a:lvl2pPr marL="228600" indent="-227013" algn="l" rtl="0" eaLnBrk="0" fontAlgn="base" hangingPunct="0">
        <a:lnSpc>
          <a:spcPts val="2200"/>
        </a:lnSpc>
        <a:spcBef>
          <a:spcPct val="50000"/>
        </a:spcBef>
        <a:spcAft>
          <a:spcPct val="0"/>
        </a:spcAft>
        <a:buClr>
          <a:schemeClr val="hlink"/>
        </a:buClr>
        <a:buFont typeface="Wingdings" panose="05000000000000000000" pitchFamily="2" charset="2"/>
        <a:buChar char="§"/>
        <a:defRPr>
          <a:solidFill>
            <a:schemeClr val="tx1"/>
          </a:solidFill>
          <a:latin typeface="+mn-lt"/>
          <a:ea typeface="MS PGothic" panose="020B0600070205080204" pitchFamily="34" charset="-128"/>
        </a:defRPr>
      </a:lvl2pPr>
      <a:lvl3pPr marL="449263" indent="-2190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3pPr>
      <a:lvl4pPr marL="682625" indent="-2317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4pPr>
      <a:lvl5pPr marL="915988" indent="-231775" algn="l" rtl="0" eaLnBrk="0" fontAlgn="base" hangingPunct="0">
        <a:lnSpc>
          <a:spcPts val="1600"/>
        </a:lnSpc>
        <a:spcBef>
          <a:spcPct val="50000"/>
        </a:spcBef>
        <a:spcAft>
          <a:spcPct val="0"/>
        </a:spcAft>
        <a:buClr>
          <a:schemeClr val="hlink"/>
        </a:buClr>
        <a:buChar char="–"/>
        <a:defRPr sz="1400">
          <a:solidFill>
            <a:schemeClr val="tx1"/>
          </a:solidFill>
          <a:latin typeface="+mn-lt"/>
          <a:ea typeface="MS PGothic" panose="020B0600070205080204" pitchFamily="34" charset="-128"/>
        </a:defRPr>
      </a:lvl5pPr>
      <a:lvl6pPr marL="13731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6pPr>
      <a:lvl7pPr marL="18303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7pPr>
      <a:lvl8pPr marL="22875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8pPr>
      <a:lvl9pPr marL="27447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16.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e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26.emf"/><Relationship Id="rId4" Type="http://schemas.openxmlformats.org/officeDocument/2006/relationships/image" Target="../media/image27.png"/><Relationship Id="rId9"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34.png"/><Relationship Id="rId3" Type="http://schemas.openxmlformats.org/officeDocument/2006/relationships/notesSlide" Target="../notesSlides/notesSlide17.xml"/><Relationship Id="rId7" Type="http://schemas.openxmlformats.org/officeDocument/2006/relationships/oleObject" Target="../embeddings/oleObject13.bin"/><Relationship Id="rId12"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3.png"/><Relationship Id="rId11" Type="http://schemas.openxmlformats.org/officeDocument/2006/relationships/oleObject" Target="../embeddings/oleObject15.bin"/><Relationship Id="rId5" Type="http://schemas.openxmlformats.org/officeDocument/2006/relationships/image" Target="../media/image32.png"/><Relationship Id="rId10" Type="http://schemas.openxmlformats.org/officeDocument/2006/relationships/image" Target="../media/image29.emf"/><Relationship Id="rId4" Type="http://schemas.openxmlformats.org/officeDocument/2006/relationships/image" Target="../media/image31.png"/><Relationship Id="rId9"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notesSlide" Target="../notesSlides/notesSlide18.xml"/><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5.emf"/><Relationship Id="rId5" Type="http://schemas.openxmlformats.org/officeDocument/2006/relationships/oleObject" Target="../embeddings/oleObject16.bin"/><Relationship Id="rId10" Type="http://schemas.openxmlformats.org/officeDocument/2006/relationships/image" Target="../media/image37.emf"/><Relationship Id="rId4" Type="http://schemas.openxmlformats.org/officeDocument/2006/relationships/image" Target="../media/image38.png"/><Relationship Id="rId9"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43.emf"/><Relationship Id="rId3" Type="http://schemas.openxmlformats.org/officeDocument/2006/relationships/notesSlide" Target="../notesSlides/notesSlide19.xml"/><Relationship Id="rId7" Type="http://schemas.openxmlformats.org/officeDocument/2006/relationships/image" Target="../media/image40.emf"/><Relationship Id="rId12"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11" Type="http://schemas.openxmlformats.org/officeDocument/2006/relationships/image" Target="../media/image42.emf"/><Relationship Id="rId5" Type="http://schemas.openxmlformats.org/officeDocument/2006/relationships/image" Target="../media/image39.e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41.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48.emf"/><Relationship Id="rId3" Type="http://schemas.openxmlformats.org/officeDocument/2006/relationships/notesSlide" Target="../notesSlides/notesSlide21.xml"/><Relationship Id="rId7" Type="http://schemas.openxmlformats.org/officeDocument/2006/relationships/image" Target="../media/image45.emf"/><Relationship Id="rId12" Type="http://schemas.openxmlformats.org/officeDocument/2006/relationships/oleObject" Target="../embeddings/oleObject28.bin"/><Relationship Id="rId17" Type="http://schemas.openxmlformats.org/officeDocument/2006/relationships/image" Target="../media/image50.emf"/><Relationship Id="rId2" Type="http://schemas.openxmlformats.org/officeDocument/2006/relationships/slideLayout" Target="../slideLayouts/slideLayout2.xml"/><Relationship Id="rId16" Type="http://schemas.openxmlformats.org/officeDocument/2006/relationships/oleObject" Target="../embeddings/oleObject30.bin"/><Relationship Id="rId1" Type="http://schemas.openxmlformats.org/officeDocument/2006/relationships/vmlDrawing" Target="../drawings/vmlDrawing9.vml"/><Relationship Id="rId6" Type="http://schemas.openxmlformats.org/officeDocument/2006/relationships/oleObject" Target="../embeddings/oleObject25.bin"/><Relationship Id="rId11" Type="http://schemas.openxmlformats.org/officeDocument/2006/relationships/image" Target="../media/image47.emf"/><Relationship Id="rId5" Type="http://schemas.openxmlformats.org/officeDocument/2006/relationships/image" Target="../media/image44.emf"/><Relationship Id="rId15" Type="http://schemas.openxmlformats.org/officeDocument/2006/relationships/image" Target="../media/image49.e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46.emf"/><Relationship Id="rId14" Type="http://schemas.openxmlformats.org/officeDocument/2006/relationships/oleObject" Target="../embeddings/oleObject29.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22.xml"/><Relationship Id="rId7"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2.bin"/><Relationship Id="rId5" Type="http://schemas.openxmlformats.org/officeDocument/2006/relationships/image" Target="../media/image51.emf"/><Relationship Id="rId4" Type="http://schemas.openxmlformats.org/officeDocument/2006/relationships/oleObject" Target="../embeddings/oleObject31.bin"/><Relationship Id="rId9" Type="http://schemas.openxmlformats.org/officeDocument/2006/relationships/image" Target="../media/image53.emf"/></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9.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5.bin"/><Relationship Id="rId5" Type="http://schemas.openxmlformats.org/officeDocument/2006/relationships/image" Target="../media/image58.emf"/><Relationship Id="rId4" Type="http://schemas.openxmlformats.org/officeDocument/2006/relationships/oleObject" Target="../embeddings/oleObject3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29.xml"/><Relationship Id="rId7" Type="http://schemas.openxmlformats.org/officeDocument/2006/relationships/image" Target="../media/image60.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7.bin"/><Relationship Id="rId11" Type="http://schemas.openxmlformats.org/officeDocument/2006/relationships/image" Target="../media/image62.emf"/><Relationship Id="rId5" Type="http://schemas.openxmlformats.org/officeDocument/2006/relationships/image" Target="../media/image58.e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61.e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30.xml"/><Relationship Id="rId7" Type="http://schemas.openxmlformats.org/officeDocument/2006/relationships/image" Target="../media/image64.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1.bin"/><Relationship Id="rId5" Type="http://schemas.openxmlformats.org/officeDocument/2006/relationships/image" Target="../media/image63.emf"/><Relationship Id="rId4" Type="http://schemas.openxmlformats.org/officeDocument/2006/relationships/oleObject" Target="../embeddings/oleObject40.bin"/><Relationship Id="rId9" Type="http://schemas.openxmlformats.org/officeDocument/2006/relationships/image" Target="../media/image65.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8.xml"/><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3.emf"/><Relationship Id="rId4" Type="http://schemas.openxmlformats.org/officeDocument/2006/relationships/oleObject" Target="../embeddings/oleObject4.bin"/><Relationship Id="rId9"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6.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52400" y="1981200"/>
            <a:ext cx="7772400" cy="860425"/>
          </a:xfrm>
        </p:spPr>
        <p:txBody>
          <a:bodyPr/>
          <a:lstStyle/>
          <a:p>
            <a:pPr eaLnBrk="1" hangingPunct="1"/>
            <a:r>
              <a:rPr lang="en-US" altLang="en-US" smtClean="0">
                <a:cs typeface="Arial" panose="020B0604020202020204" pitchFamily="34" charset="0"/>
              </a:rPr>
              <a:t>Chapter 6: Einstein’s special relativity</a:t>
            </a:r>
          </a:p>
        </p:txBody>
      </p:sp>
      <p:sp>
        <p:nvSpPr>
          <p:cNvPr id="5123" name="TextBox 2"/>
          <p:cNvSpPr txBox="1">
            <a:spLocks noChangeArrowheads="1"/>
          </p:cNvSpPr>
          <p:nvPr/>
        </p:nvSpPr>
        <p:spPr bwMode="auto">
          <a:xfrm>
            <a:off x="457200" y="3505200"/>
            <a:ext cx="3417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chemeClr val="bg1"/>
                </a:solidFill>
              </a:rPr>
              <a:t>Frames of reference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a:extLst>
              <a:ext uri="{28A0092B-C50C-407E-A947-70E740481C1C}">
                <a14:useLocalDpi xmlns:a14="http://schemas.microsoft.com/office/drawing/2010/main" val="0"/>
              </a:ext>
            </a:extLst>
          </a:blip>
          <a:srcRect l="4111" t="3490" r="5479"/>
          <a:stretch>
            <a:fillRect/>
          </a:stretch>
        </p:blipFill>
        <p:spPr bwMode="auto">
          <a:xfrm>
            <a:off x="4014788" y="1243013"/>
            <a:ext cx="50292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a:spLocks noGrp="1"/>
          </p:cNvSpPr>
          <p:nvPr>
            <p:ph type="title"/>
          </p:nvPr>
        </p:nvSpPr>
        <p:spPr>
          <a:xfrm>
            <a:off x="63500" y="179388"/>
            <a:ext cx="9220200" cy="457200"/>
          </a:xfrm>
        </p:spPr>
        <p:txBody>
          <a:bodyPr/>
          <a:lstStyle/>
          <a:p>
            <a:pPr eaLnBrk="1" hangingPunct="1"/>
            <a:r>
              <a:rPr lang="en-US" altLang="en-US" sz="2800" b="1" dirty="0" smtClean="0">
                <a:solidFill>
                  <a:schemeClr val="bg1"/>
                </a:solidFill>
                <a:cs typeface="Arial" panose="020B0604020202020204" pitchFamily="34" charset="0"/>
              </a:rPr>
              <a:t>Finding the </a:t>
            </a:r>
            <a:r>
              <a:rPr lang="en-US" altLang="en-US" sz="2800" b="1" dirty="0" err="1" smtClean="0">
                <a:solidFill>
                  <a:schemeClr val="bg1"/>
                </a:solidFill>
                <a:cs typeface="Arial" panose="020B0604020202020204" pitchFamily="34" charset="0"/>
              </a:rPr>
              <a:t>aether</a:t>
            </a:r>
            <a:r>
              <a:rPr lang="en-US" altLang="en-US" sz="2800" b="1" dirty="0" smtClean="0">
                <a:solidFill>
                  <a:schemeClr val="bg1"/>
                </a:solidFill>
                <a:cs typeface="Arial" panose="020B0604020202020204" pitchFamily="34" charset="0"/>
              </a:rPr>
              <a:t>: the Michelson</a:t>
            </a:r>
            <a:r>
              <a:rPr lang="en-US" altLang="en-US" sz="2800" b="1" dirty="0">
                <a:solidFill>
                  <a:schemeClr val="bg1"/>
                </a:solidFill>
                <a:cs typeface="Arial" panose="020B0604020202020204" pitchFamily="34" charset="0"/>
              </a:rPr>
              <a:t>–</a:t>
            </a:r>
            <a:r>
              <a:rPr lang="en-US" altLang="en-US" sz="2800" b="1" dirty="0" smtClean="0">
                <a:solidFill>
                  <a:schemeClr val="bg1"/>
                </a:solidFill>
                <a:cs typeface="Arial" panose="020B0604020202020204" pitchFamily="34" charset="0"/>
              </a:rPr>
              <a:t>Morley experiment</a:t>
            </a:r>
          </a:p>
        </p:txBody>
      </p:sp>
      <p:sp>
        <p:nvSpPr>
          <p:cNvPr id="4" name="TextBox 3"/>
          <p:cNvSpPr txBox="1"/>
          <p:nvPr/>
        </p:nvSpPr>
        <p:spPr>
          <a:xfrm>
            <a:off x="228600" y="1600200"/>
            <a:ext cx="4137025" cy="1816100"/>
          </a:xfrm>
          <a:prstGeom prst="rect">
            <a:avLst/>
          </a:prstGeom>
          <a:noFill/>
        </p:spPr>
        <p:txBody>
          <a:bodyPr wrap="none">
            <a:spAutoFit/>
          </a:bodyPr>
          <a:lstStyle/>
          <a:p>
            <a:pPr eaLnBrk="1" hangingPunct="1">
              <a:defRPr/>
            </a:pPr>
            <a:r>
              <a:rPr lang="en-US" sz="2800" dirty="0" err="1">
                <a:latin typeface="Arial" charset="0"/>
                <a:ea typeface="ＭＳ Ｐゴシック" charset="0"/>
                <a:cs typeface="ＭＳ Ｐゴシック" charset="0"/>
              </a:rPr>
              <a:t>Aether</a:t>
            </a:r>
            <a:r>
              <a:rPr lang="en-US" sz="2800" dirty="0">
                <a:latin typeface="Arial" charset="0"/>
                <a:ea typeface="ＭＳ Ｐゴシック" charset="0"/>
                <a:cs typeface="ＭＳ Ｐゴシック" charset="0"/>
              </a:rPr>
              <a:t> moves to right</a:t>
            </a:r>
          </a:p>
          <a:p>
            <a:pPr eaLnBrk="1" hangingPunct="1">
              <a:defRPr/>
            </a:pPr>
            <a:r>
              <a:rPr lang="en-US" sz="2800" dirty="0">
                <a:latin typeface="Arial" charset="0"/>
                <a:ea typeface="ＭＳ Ｐゴシック" charset="0"/>
                <a:cs typeface="ＭＳ Ｐゴシック" charset="0"/>
              </a:rPr>
              <a:t>Light travels to and from:</a:t>
            </a:r>
          </a:p>
          <a:p>
            <a:pPr marL="285750" indent="-285750" eaLnBrk="1" hangingPunct="1">
              <a:buFont typeface="Arial"/>
              <a:buChar char="•"/>
              <a:defRPr/>
            </a:pPr>
            <a:r>
              <a:rPr lang="en-US" sz="2800" dirty="0">
                <a:latin typeface="Arial" charset="0"/>
                <a:ea typeface="ＭＳ Ｐゴシック" charset="0"/>
                <a:cs typeface="ＭＳ Ｐゴシック" charset="0"/>
              </a:rPr>
              <a:t>M1 across </a:t>
            </a:r>
            <a:r>
              <a:rPr lang="en-US" sz="2800" dirty="0" err="1">
                <a:latin typeface="Arial" charset="0"/>
                <a:ea typeface="ＭＳ Ｐゴシック" charset="0"/>
                <a:cs typeface="ＭＳ Ｐゴシック" charset="0"/>
              </a:rPr>
              <a:t>aether</a:t>
            </a:r>
            <a:r>
              <a:rPr lang="en-US" sz="2800" dirty="0">
                <a:latin typeface="Arial" charset="0"/>
                <a:ea typeface="ＭＳ Ｐゴシック" charset="0"/>
                <a:cs typeface="ＭＳ Ｐゴシック" charset="0"/>
              </a:rPr>
              <a:t> path</a:t>
            </a:r>
          </a:p>
          <a:p>
            <a:pPr marL="285750" indent="-285750" eaLnBrk="1" hangingPunct="1">
              <a:buFont typeface="Arial"/>
              <a:buChar char="•"/>
              <a:defRPr/>
            </a:pPr>
            <a:r>
              <a:rPr lang="en-US" sz="2800" dirty="0">
                <a:latin typeface="Arial" charset="0"/>
                <a:ea typeface="ＭＳ Ｐゴシック" charset="0"/>
                <a:cs typeface="ＭＳ Ｐゴシック" charset="0"/>
              </a:rPr>
              <a:t>M2 along </a:t>
            </a:r>
            <a:r>
              <a:rPr lang="en-US" sz="2800" dirty="0" err="1">
                <a:latin typeface="Arial" charset="0"/>
                <a:ea typeface="ＭＳ Ｐゴシック" charset="0"/>
                <a:cs typeface="ＭＳ Ｐゴシック" charset="0"/>
              </a:rPr>
              <a:t>aether</a:t>
            </a:r>
            <a:r>
              <a:rPr lang="en-US" sz="2800" dirty="0">
                <a:latin typeface="Arial" charset="0"/>
                <a:ea typeface="ＭＳ Ｐゴシック" charset="0"/>
                <a:cs typeface="ＭＳ Ｐゴシック" charset="0"/>
              </a:rPr>
              <a:t> path</a:t>
            </a:r>
          </a:p>
        </p:txBody>
      </p:sp>
      <p:sp>
        <p:nvSpPr>
          <p:cNvPr id="6" name="Rectangle 5"/>
          <p:cNvSpPr>
            <a:spLocks noChangeArrowheads="1"/>
          </p:cNvSpPr>
          <p:nvPr/>
        </p:nvSpPr>
        <p:spPr bwMode="auto">
          <a:xfrm>
            <a:off x="152400" y="6096000"/>
            <a:ext cx="8686800" cy="523875"/>
          </a:xfrm>
          <a:prstGeom prst="rect">
            <a:avLst/>
          </a:prstGeom>
          <a:solidFill>
            <a:srgbClr val="E0E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000000"/>
                </a:solidFill>
              </a:rPr>
              <a:t>Path differences cause observable interference effect</a:t>
            </a:r>
          </a:p>
        </p:txBody>
      </p:sp>
      <p:sp>
        <p:nvSpPr>
          <p:cNvPr id="7" name="TextBox 6"/>
          <p:cNvSpPr txBox="1">
            <a:spLocks noChangeArrowheads="1"/>
          </p:cNvSpPr>
          <p:nvPr/>
        </p:nvSpPr>
        <p:spPr bwMode="auto">
          <a:xfrm>
            <a:off x="3124200" y="5572125"/>
            <a:ext cx="17811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Prediction</a:t>
            </a:r>
          </a:p>
        </p:txBody>
      </p:sp>
      <p:sp>
        <p:nvSpPr>
          <p:cNvPr id="23559" name="TextBox 7"/>
          <p:cNvSpPr txBox="1">
            <a:spLocks noChangeArrowheads="1"/>
          </p:cNvSpPr>
          <p:nvPr/>
        </p:nvSpPr>
        <p:spPr bwMode="auto">
          <a:xfrm>
            <a:off x="38100" y="814388"/>
            <a:ext cx="4795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Experiment to find the aether</a:t>
            </a:r>
          </a:p>
        </p:txBody>
      </p:sp>
      <p:sp>
        <p:nvSpPr>
          <p:cNvPr id="23560" name="TextBox 4"/>
          <p:cNvSpPr txBox="1">
            <a:spLocks noChangeArrowheads="1"/>
          </p:cNvSpPr>
          <p:nvPr/>
        </p:nvSpPr>
        <p:spPr bwMode="auto">
          <a:xfrm>
            <a:off x="6934200" y="1184275"/>
            <a:ext cx="1447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AU" altLang="en-US" sz="1200"/>
              <a:t>Mirror 1</a:t>
            </a:r>
          </a:p>
        </p:txBody>
      </p:sp>
      <p:sp>
        <p:nvSpPr>
          <p:cNvPr id="23561" name="TextBox 9"/>
          <p:cNvSpPr txBox="1">
            <a:spLocks noChangeArrowheads="1"/>
          </p:cNvSpPr>
          <p:nvPr/>
        </p:nvSpPr>
        <p:spPr bwMode="auto">
          <a:xfrm>
            <a:off x="8486775" y="29718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AU" altLang="en-US" sz="1200"/>
              <a:t>Mirror 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4">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1"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down)">
                                      <p:cBhvr>
                                        <p:cTn id="24" dur="500"/>
                                        <p:tgtEl>
                                          <p:spTgt spid="4">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wipe(left)">
                                      <p:cBhvr>
                                        <p:cTn id="3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3">
            <a:extLst>
              <a:ext uri="{28A0092B-C50C-407E-A947-70E740481C1C}">
                <a14:useLocalDpi xmlns:a14="http://schemas.microsoft.com/office/drawing/2010/main" val="0"/>
              </a:ext>
            </a:extLst>
          </a:blip>
          <a:srcRect l="5211" t="12248" r="6189" b="4530"/>
          <a:stretch>
            <a:fillRect/>
          </a:stretch>
        </p:blipFill>
        <p:spPr bwMode="auto">
          <a:xfrm>
            <a:off x="2295525" y="1863725"/>
            <a:ext cx="5045075"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p:cNvSpPr>
            <a:spLocks noGrp="1"/>
          </p:cNvSpPr>
          <p:nvPr>
            <p:ph type="title"/>
          </p:nvPr>
        </p:nvSpPr>
        <p:spPr>
          <a:xfrm>
            <a:off x="152400" y="71438"/>
            <a:ext cx="8991600" cy="609600"/>
          </a:xfrm>
        </p:spPr>
        <p:txBody>
          <a:bodyPr/>
          <a:lstStyle/>
          <a:p>
            <a:pPr eaLnBrk="1" hangingPunct="1"/>
            <a:r>
              <a:rPr lang="en-US" altLang="en-US" sz="2800" b="1" dirty="0" smtClean="0">
                <a:solidFill>
                  <a:schemeClr val="bg1"/>
                </a:solidFill>
                <a:cs typeface="Arial" panose="020B0604020202020204" pitchFamily="34" charset="0"/>
              </a:rPr>
              <a:t>Michelson</a:t>
            </a:r>
            <a:r>
              <a:rPr lang="en-US" altLang="en-US" sz="2800" b="1" dirty="0">
                <a:solidFill>
                  <a:schemeClr val="bg1"/>
                </a:solidFill>
                <a:cs typeface="Arial" panose="020B0604020202020204" pitchFamily="34" charset="0"/>
              </a:rPr>
              <a:t>–</a:t>
            </a:r>
            <a:r>
              <a:rPr lang="en-US" altLang="en-US" sz="2800" b="1" dirty="0" smtClean="0">
                <a:solidFill>
                  <a:schemeClr val="bg1"/>
                </a:solidFill>
                <a:cs typeface="Arial" panose="020B0604020202020204" pitchFamily="34" charset="0"/>
              </a:rPr>
              <a:t>Morley: Earth’s rotation and revolution</a:t>
            </a:r>
          </a:p>
        </p:txBody>
      </p:sp>
      <p:sp>
        <p:nvSpPr>
          <p:cNvPr id="25604" name="TextBox 1"/>
          <p:cNvSpPr txBox="1">
            <a:spLocks noChangeArrowheads="1"/>
          </p:cNvSpPr>
          <p:nvPr/>
        </p:nvSpPr>
        <p:spPr bwMode="auto">
          <a:xfrm>
            <a:off x="2578100" y="1295400"/>
            <a:ext cx="461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3366FF"/>
                </a:solidFill>
              </a:rPr>
              <a:t>Sequence 1: 12 hours apart</a:t>
            </a:r>
          </a:p>
        </p:txBody>
      </p:sp>
      <p:sp>
        <p:nvSpPr>
          <p:cNvPr id="25605" name="TextBox 3"/>
          <p:cNvSpPr txBox="1">
            <a:spLocks noChangeArrowheads="1"/>
          </p:cNvSpPr>
          <p:nvPr/>
        </p:nvSpPr>
        <p:spPr bwMode="auto">
          <a:xfrm>
            <a:off x="2460625" y="4164013"/>
            <a:ext cx="4695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FF6600"/>
                </a:solidFill>
              </a:rPr>
              <a:t>Sequence 2: 6 months apart</a:t>
            </a:r>
          </a:p>
        </p:txBody>
      </p:sp>
      <p:sp>
        <p:nvSpPr>
          <p:cNvPr id="25606" name="TextBox 2"/>
          <p:cNvSpPr txBox="1">
            <a:spLocks noChangeArrowheads="1"/>
          </p:cNvSpPr>
          <p:nvPr/>
        </p:nvSpPr>
        <p:spPr bwMode="auto">
          <a:xfrm>
            <a:off x="1196975" y="838200"/>
            <a:ext cx="6910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Comparing results with and against aether</a:t>
            </a:r>
          </a:p>
        </p:txBody>
      </p:sp>
      <p:sp>
        <p:nvSpPr>
          <p:cNvPr id="25607" name="TextBox 5"/>
          <p:cNvSpPr txBox="1">
            <a:spLocks noChangeArrowheads="1"/>
          </p:cNvSpPr>
          <p:nvPr/>
        </p:nvSpPr>
        <p:spPr bwMode="auto">
          <a:xfrm>
            <a:off x="531813" y="2540000"/>
            <a:ext cx="15255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3366FF"/>
                </a:solidFill>
              </a:rPr>
              <a:t>Earth’s rotation</a:t>
            </a:r>
          </a:p>
        </p:txBody>
      </p:sp>
      <p:sp>
        <p:nvSpPr>
          <p:cNvPr id="25608" name="TextBox 7"/>
          <p:cNvSpPr txBox="1">
            <a:spLocks noChangeArrowheads="1"/>
          </p:cNvSpPr>
          <p:nvPr/>
        </p:nvSpPr>
        <p:spPr bwMode="auto">
          <a:xfrm>
            <a:off x="304800" y="4724400"/>
            <a:ext cx="17541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FF6600"/>
                </a:solidFill>
              </a:rPr>
              <a:t>Earth’s revolution</a:t>
            </a:r>
          </a:p>
        </p:txBody>
      </p:sp>
      <p:pic>
        <p:nvPicPr>
          <p:cNvPr id="25609" name="Picture 2"/>
          <p:cNvPicPr>
            <a:picLocks noChangeAspect="1"/>
          </p:cNvPicPr>
          <p:nvPr/>
        </p:nvPicPr>
        <p:blipFill>
          <a:blip r:embed="rId4">
            <a:extLst>
              <a:ext uri="{28A0092B-C50C-407E-A947-70E740481C1C}">
                <a14:useLocalDpi xmlns:a14="http://schemas.microsoft.com/office/drawing/2010/main" val="0"/>
              </a:ext>
            </a:extLst>
          </a:blip>
          <a:srcRect l="3677" r="3662" b="6633"/>
          <a:stretch>
            <a:fillRect/>
          </a:stretch>
        </p:blipFill>
        <p:spPr bwMode="auto">
          <a:xfrm>
            <a:off x="2355850" y="4665663"/>
            <a:ext cx="48006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 y="152400"/>
            <a:ext cx="6553200" cy="457200"/>
          </a:xfrm>
        </p:spPr>
        <p:txBody>
          <a:bodyPr/>
          <a:lstStyle/>
          <a:p>
            <a:pPr eaLnBrk="1" hangingPunct="1"/>
            <a:r>
              <a:rPr lang="en-US" altLang="en-US" sz="2800" b="1" dirty="0" smtClean="0">
                <a:solidFill>
                  <a:schemeClr val="bg1"/>
                </a:solidFill>
                <a:cs typeface="Arial" panose="020B0604020202020204" pitchFamily="34" charset="0"/>
              </a:rPr>
              <a:t>The most famous ‘Null result’</a:t>
            </a:r>
          </a:p>
        </p:txBody>
      </p:sp>
      <p:sp>
        <p:nvSpPr>
          <p:cNvPr id="2" name="TextBox 1"/>
          <p:cNvSpPr txBox="1">
            <a:spLocks noChangeArrowheads="1"/>
          </p:cNvSpPr>
          <p:nvPr/>
        </p:nvSpPr>
        <p:spPr bwMode="auto">
          <a:xfrm>
            <a:off x="152400" y="1219200"/>
            <a:ext cx="320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3366FF"/>
                </a:solidFill>
              </a:rPr>
              <a:t>Expected pattern:</a:t>
            </a:r>
          </a:p>
          <a:p>
            <a:pPr eaLnBrk="1" hangingPunct="1">
              <a:lnSpc>
                <a:spcPct val="100000"/>
              </a:lnSpc>
              <a:spcBef>
                <a:spcPct val="0"/>
              </a:spcBef>
            </a:pPr>
            <a:r>
              <a:rPr lang="en-US" altLang="en-US" sz="2800">
                <a:solidFill>
                  <a:srgbClr val="0000FF"/>
                </a:solidFill>
              </a:rPr>
              <a:t>0.4 fringe shift</a:t>
            </a:r>
          </a:p>
        </p:txBody>
      </p:sp>
      <p:sp>
        <p:nvSpPr>
          <p:cNvPr id="4" name="TextBox 3"/>
          <p:cNvSpPr txBox="1">
            <a:spLocks noChangeArrowheads="1"/>
          </p:cNvSpPr>
          <p:nvPr/>
        </p:nvSpPr>
        <p:spPr bwMode="auto">
          <a:xfrm>
            <a:off x="152400" y="3649663"/>
            <a:ext cx="35067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FF6600"/>
                </a:solidFill>
              </a:rPr>
              <a:t>Observed pattern:</a:t>
            </a:r>
          </a:p>
          <a:p>
            <a:pPr eaLnBrk="1" hangingPunct="1">
              <a:lnSpc>
                <a:spcPct val="100000"/>
              </a:lnSpc>
              <a:spcBef>
                <a:spcPct val="0"/>
              </a:spcBef>
            </a:pPr>
            <a:r>
              <a:rPr lang="en-US" altLang="en-US" sz="2800">
                <a:solidFill>
                  <a:srgbClr val="FF0000"/>
                </a:solidFill>
              </a:rPr>
              <a:t>&lt;0.1 fringe shift</a:t>
            </a:r>
          </a:p>
        </p:txBody>
      </p:sp>
      <p:sp>
        <p:nvSpPr>
          <p:cNvPr id="6" name="TextBox 5"/>
          <p:cNvSpPr txBox="1">
            <a:spLocks noChangeArrowheads="1"/>
          </p:cNvSpPr>
          <p:nvPr/>
        </p:nvSpPr>
        <p:spPr bwMode="auto">
          <a:xfrm>
            <a:off x="1906588" y="6126163"/>
            <a:ext cx="4237037" cy="523875"/>
          </a:xfrm>
          <a:prstGeom prst="rect">
            <a:avLst/>
          </a:prstGeom>
          <a:solidFill>
            <a:srgbClr val="E0E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The aether does not exist</a:t>
            </a:r>
          </a:p>
        </p:txBody>
      </p:sp>
      <p:sp>
        <p:nvSpPr>
          <p:cNvPr id="7" name="Rectangle 6"/>
          <p:cNvSpPr>
            <a:spLocks noChangeArrowheads="1"/>
          </p:cNvSpPr>
          <p:nvPr/>
        </p:nvSpPr>
        <p:spPr bwMode="auto">
          <a:xfrm>
            <a:off x="2971800" y="5556250"/>
            <a:ext cx="1960563"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000000"/>
                </a:solidFill>
              </a:rPr>
              <a:t>Conclusion</a:t>
            </a:r>
          </a:p>
        </p:txBody>
      </p:sp>
      <p:pic>
        <p:nvPicPr>
          <p:cNvPr id="2765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5025" y="855663"/>
            <a:ext cx="2438400"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0438" y="3240088"/>
            <a:ext cx="2401887"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2">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1"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24" dur="500"/>
                                        <p:tgtEl>
                                          <p:spTgt spid="4">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wipe(left)">
                                      <p:cBhvr>
                                        <p:cTn id="33" dur="500"/>
                                        <p:tgtEl>
                                          <p:spTgt spid="7">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wipe(left)">
                                      <p:cBhvr>
                                        <p:cTn id="42" dur="1200"/>
                                        <p:tgtEl>
                                          <p:spTgt spid="6">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mph" presetSubtype="0" fill="hold" nodeType="clickEffect">
                                  <p:stCondLst>
                                    <p:cond delay="0"/>
                                  </p:stCondLst>
                                  <p:childTnLst>
                                    <p:animScale>
                                      <p:cBhvr>
                                        <p:cTn id="46" dur="2000" fill="hold"/>
                                        <p:tgtEl>
                                          <p:spTgt spid="6">
                                            <p:txEl>
                                              <p:pRg st="0" end="0"/>
                                            </p:txEl>
                                          </p:spTgt>
                                        </p:tgtEl>
                                      </p:cBhvr>
                                      <p:by x="150000" y="150000"/>
                                    </p:animScale>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mph" presetSubtype="0" fill="hold" grpId="1" nodeType="clickEffect">
                                  <p:stCondLst>
                                    <p:cond delay="0"/>
                                  </p:stCondLst>
                                  <p:childTnLst>
                                    <p:animScale>
                                      <p:cBhvr>
                                        <p:cTn id="50" dur="2000" fill="hold"/>
                                        <p:tgtEl>
                                          <p:spTgt spid="6">
                                            <p:bg/>
                                          </p:spTgt>
                                        </p:tgtEl>
                                      </p:cBhvr>
                                      <p:by x="150000" y="150000"/>
                                    </p:animScale>
                                  </p:childTnLst>
                                </p:cTn>
                              </p:par>
                              <p:par>
                                <p:cTn id="51" presetID="6" presetClass="emph" presetSubtype="0" fill="hold" grpId="1" nodeType="withEffect">
                                  <p:stCondLst>
                                    <p:cond delay="0"/>
                                  </p:stCondLst>
                                  <p:childTnLst>
                                    <p:animScale>
                                      <p:cBhvr>
                                        <p:cTn id="52"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build="allAtOnce"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152400" y="1981200"/>
            <a:ext cx="7772400" cy="860425"/>
          </a:xfrm>
        </p:spPr>
        <p:txBody>
          <a:bodyPr/>
          <a:lstStyle/>
          <a:p>
            <a:pPr eaLnBrk="1" hangingPunct="1"/>
            <a:r>
              <a:rPr lang="en-US" altLang="en-US" smtClean="0">
                <a:cs typeface="Arial" panose="020B0604020202020204" pitchFamily="34" charset="0"/>
              </a:rPr>
              <a:t>Chapter 6: Einstein’s special relativity</a:t>
            </a:r>
          </a:p>
        </p:txBody>
      </p:sp>
      <p:sp>
        <p:nvSpPr>
          <p:cNvPr id="29699" name="TextBox 2"/>
          <p:cNvSpPr txBox="1">
            <a:spLocks noChangeArrowheads="1"/>
          </p:cNvSpPr>
          <p:nvPr/>
        </p:nvSpPr>
        <p:spPr bwMode="auto">
          <a:xfrm>
            <a:off x="228600" y="3429000"/>
            <a:ext cx="5592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chemeClr val="bg1"/>
                </a:solidFill>
              </a:rPr>
              <a:t>Einstein, Maxwell, space and time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3">
            <a:extLst>
              <a:ext uri="{28A0092B-C50C-407E-A947-70E740481C1C}">
                <a14:useLocalDpi xmlns:a14="http://schemas.microsoft.com/office/drawing/2010/main" val="0"/>
              </a:ext>
            </a:extLst>
          </a:blip>
          <a:srcRect l="3587" t="11931"/>
          <a:stretch>
            <a:fillRect/>
          </a:stretch>
        </p:blipFill>
        <p:spPr bwMode="auto">
          <a:xfrm>
            <a:off x="1447800" y="1371600"/>
            <a:ext cx="7162800"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p:cNvSpPr>
            <a:spLocks noGrp="1"/>
          </p:cNvSpPr>
          <p:nvPr>
            <p:ph type="title"/>
          </p:nvPr>
        </p:nvSpPr>
        <p:spPr>
          <a:xfrm>
            <a:off x="152400" y="152400"/>
            <a:ext cx="7315200" cy="457200"/>
          </a:xfrm>
        </p:spPr>
        <p:txBody>
          <a:bodyPr/>
          <a:lstStyle/>
          <a:p>
            <a:pPr eaLnBrk="1" hangingPunct="1"/>
            <a:r>
              <a:rPr lang="en-US" altLang="en-US" sz="2400" b="1" smtClean="0">
                <a:solidFill>
                  <a:schemeClr val="bg1"/>
                </a:solidFill>
                <a:cs typeface="Arial" panose="020B0604020202020204" pitchFamily="34" charset="0"/>
              </a:rPr>
              <a:t>Einstein’s reflections on Maxwell’s equations</a:t>
            </a:r>
          </a:p>
        </p:txBody>
      </p:sp>
      <p:sp>
        <p:nvSpPr>
          <p:cNvPr id="31748" name="TextBox 1"/>
          <p:cNvSpPr txBox="1">
            <a:spLocks noChangeArrowheads="1"/>
          </p:cNvSpPr>
          <p:nvPr/>
        </p:nvSpPr>
        <p:spPr bwMode="auto">
          <a:xfrm>
            <a:off x="139700" y="838200"/>
            <a:ext cx="9026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What would it look like to travel along with a light wave?</a:t>
            </a:r>
          </a:p>
        </p:txBody>
      </p:sp>
      <p:sp>
        <p:nvSpPr>
          <p:cNvPr id="4" name="TextBox 3"/>
          <p:cNvSpPr txBox="1">
            <a:spLocks noChangeArrowheads="1"/>
          </p:cNvSpPr>
          <p:nvPr/>
        </p:nvSpPr>
        <p:spPr bwMode="auto">
          <a:xfrm>
            <a:off x="1173163" y="3124200"/>
            <a:ext cx="61150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spcBef>
                <a:spcPct val="0"/>
              </a:spcBef>
            </a:pPr>
            <a:r>
              <a:rPr lang="en-US" altLang="en-US" sz="2800" dirty="0"/>
              <a:t>Time axis would stand still</a:t>
            </a:r>
          </a:p>
          <a:p>
            <a:pPr algn="ctr" eaLnBrk="1" hangingPunct="1">
              <a:lnSpc>
                <a:spcPct val="100000"/>
              </a:lnSpc>
              <a:spcBef>
                <a:spcPct val="0"/>
              </a:spcBef>
            </a:pPr>
            <a:r>
              <a:rPr lang="en-US" altLang="en-US" sz="2800" dirty="0"/>
              <a:t>Space axis would continue to change</a:t>
            </a:r>
          </a:p>
        </p:txBody>
      </p:sp>
      <p:sp>
        <p:nvSpPr>
          <p:cNvPr id="5" name="TextBox 4"/>
          <p:cNvSpPr txBox="1">
            <a:spLocks noChangeArrowheads="1"/>
          </p:cNvSpPr>
          <p:nvPr/>
        </p:nvSpPr>
        <p:spPr bwMode="auto">
          <a:xfrm>
            <a:off x="3657600" y="4038600"/>
            <a:ext cx="896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BUT</a:t>
            </a:r>
          </a:p>
        </p:txBody>
      </p:sp>
      <p:sp>
        <p:nvSpPr>
          <p:cNvPr id="6" name="TextBox 5"/>
          <p:cNvSpPr txBox="1">
            <a:spLocks noChangeArrowheads="1"/>
          </p:cNvSpPr>
          <p:nvPr/>
        </p:nvSpPr>
        <p:spPr bwMode="auto">
          <a:xfrm>
            <a:off x="615950" y="4495800"/>
            <a:ext cx="74707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How can space change without time passing?</a:t>
            </a:r>
          </a:p>
        </p:txBody>
      </p:sp>
      <p:sp>
        <p:nvSpPr>
          <p:cNvPr id="7" name="TextBox 6"/>
          <p:cNvSpPr txBox="1">
            <a:spLocks noChangeArrowheads="1"/>
          </p:cNvSpPr>
          <p:nvPr/>
        </p:nvSpPr>
        <p:spPr bwMode="auto">
          <a:xfrm>
            <a:off x="846138" y="5105400"/>
            <a:ext cx="7011987" cy="95408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spcBef>
                <a:spcPct val="0"/>
              </a:spcBef>
            </a:pPr>
            <a:r>
              <a:rPr lang="en-US" altLang="en-US" sz="2800" dirty="0"/>
              <a:t>Einstein’s </a:t>
            </a:r>
            <a:r>
              <a:rPr lang="en-US" altLang="en-US" sz="2800" dirty="0" smtClean="0"/>
              <a:t>insight</a:t>
            </a:r>
            <a:endParaRPr lang="en-US" altLang="en-US" sz="2800" dirty="0"/>
          </a:p>
          <a:p>
            <a:pPr algn="ctr" eaLnBrk="1" hangingPunct="1">
              <a:lnSpc>
                <a:spcPct val="100000"/>
              </a:lnSpc>
              <a:spcBef>
                <a:spcPct val="0"/>
              </a:spcBef>
            </a:pPr>
            <a:r>
              <a:rPr lang="en-US" altLang="en-US" sz="2800" dirty="0"/>
              <a:t>Look at assumptions about space and time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p:cTn id="32"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33"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34" dur="1000"/>
                                        <p:tgtEl>
                                          <p:spTgt spid="7">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wipe(left)">
                                      <p:cBhvr>
                                        <p:cTn id="39" dur="500"/>
                                        <p:tgtEl>
                                          <p:spTgt spid="7">
                                            <p:txEl>
                                              <p:pRg st="1" end="1"/>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bg/>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8600" y="36513"/>
            <a:ext cx="6629400" cy="609600"/>
          </a:xfrm>
        </p:spPr>
        <p:txBody>
          <a:bodyPr/>
          <a:lstStyle/>
          <a:p>
            <a:pPr eaLnBrk="1" hangingPunct="1"/>
            <a:r>
              <a:rPr lang="en-US" altLang="en-US" sz="2400" b="1" smtClean="0">
                <a:solidFill>
                  <a:schemeClr val="bg1"/>
                </a:solidFill>
                <a:cs typeface="Arial" panose="020B0604020202020204" pitchFamily="34" charset="0"/>
              </a:rPr>
              <a:t>Postulates of special relativity</a:t>
            </a:r>
          </a:p>
        </p:txBody>
      </p:sp>
      <p:sp>
        <p:nvSpPr>
          <p:cNvPr id="2" name="TextBox 1"/>
          <p:cNvSpPr txBox="1">
            <a:spLocks noChangeArrowheads="1"/>
          </p:cNvSpPr>
          <p:nvPr/>
        </p:nvSpPr>
        <p:spPr bwMode="auto">
          <a:xfrm>
            <a:off x="1974056" y="5611813"/>
            <a:ext cx="5653088" cy="523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spcBef>
                <a:spcPct val="0"/>
              </a:spcBef>
            </a:pPr>
            <a:r>
              <a:rPr lang="en-US" altLang="en-US" sz="2800" dirty="0" err="1"/>
              <a:t>Aether</a:t>
            </a:r>
            <a:r>
              <a:rPr lang="en-US" altLang="en-US" sz="2800" dirty="0"/>
              <a:t> hypothesis  is unnecessary</a:t>
            </a:r>
          </a:p>
        </p:txBody>
      </p:sp>
      <p:sp>
        <p:nvSpPr>
          <p:cNvPr id="33796" name="TextBox 2"/>
          <p:cNvSpPr txBox="1">
            <a:spLocks noChangeArrowheads="1"/>
          </p:cNvSpPr>
          <p:nvPr/>
        </p:nvSpPr>
        <p:spPr bwMode="auto">
          <a:xfrm>
            <a:off x="2057400" y="914400"/>
            <a:ext cx="4975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Space and time </a:t>
            </a:r>
            <a:r>
              <a:rPr lang="en-US" altLang="en-US" sz="2800" dirty="0" smtClean="0"/>
              <a:t>reconsidered</a:t>
            </a:r>
            <a:endParaRPr lang="en-US" altLang="en-US" sz="2800" dirty="0"/>
          </a:p>
        </p:txBody>
      </p:sp>
      <p:sp>
        <p:nvSpPr>
          <p:cNvPr id="4" name="TextBox 3"/>
          <p:cNvSpPr txBox="1">
            <a:spLocks noChangeArrowheads="1"/>
          </p:cNvSpPr>
          <p:nvPr/>
        </p:nvSpPr>
        <p:spPr bwMode="auto">
          <a:xfrm>
            <a:off x="1447800" y="1524000"/>
            <a:ext cx="6705600" cy="18161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spcBef>
                <a:spcPct val="0"/>
              </a:spcBef>
            </a:pPr>
            <a:r>
              <a:rPr lang="en-US" altLang="en-US" sz="2800" dirty="0">
                <a:solidFill>
                  <a:srgbClr val="0000FF"/>
                </a:solidFill>
              </a:rPr>
              <a:t>First postulate:</a:t>
            </a:r>
          </a:p>
          <a:p>
            <a:pPr algn="ctr" eaLnBrk="1" hangingPunct="1">
              <a:lnSpc>
                <a:spcPct val="100000"/>
              </a:lnSpc>
              <a:spcBef>
                <a:spcPct val="0"/>
              </a:spcBef>
            </a:pPr>
            <a:r>
              <a:rPr lang="en-US" altLang="en-US" sz="2800" dirty="0">
                <a:solidFill>
                  <a:srgbClr val="3366FF"/>
                </a:solidFill>
              </a:rPr>
              <a:t>special relativity postulate</a:t>
            </a:r>
          </a:p>
          <a:p>
            <a:pPr algn="ctr" eaLnBrk="1" hangingPunct="1">
              <a:lnSpc>
                <a:spcPct val="100000"/>
              </a:lnSpc>
              <a:spcBef>
                <a:spcPct val="0"/>
              </a:spcBef>
            </a:pPr>
            <a:r>
              <a:rPr lang="en-US" altLang="en-US" sz="2800" dirty="0"/>
              <a:t>The laws of physics are the same </a:t>
            </a:r>
            <a:br>
              <a:rPr lang="en-US" altLang="en-US" sz="2800" dirty="0"/>
            </a:br>
            <a:r>
              <a:rPr lang="en-US" altLang="en-US" sz="2800" dirty="0"/>
              <a:t>in all inertial frames of reference</a:t>
            </a:r>
          </a:p>
        </p:txBody>
      </p:sp>
      <p:sp>
        <p:nvSpPr>
          <p:cNvPr id="5" name="TextBox 4"/>
          <p:cNvSpPr txBox="1">
            <a:spLocks noChangeArrowheads="1"/>
          </p:cNvSpPr>
          <p:nvPr/>
        </p:nvSpPr>
        <p:spPr bwMode="auto">
          <a:xfrm>
            <a:off x="1447800" y="3352800"/>
            <a:ext cx="6705600" cy="2246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               </a:t>
            </a:r>
            <a:r>
              <a:rPr lang="en-US" altLang="en-US" sz="2800" dirty="0">
                <a:solidFill>
                  <a:srgbClr val="0000FF"/>
                </a:solidFill>
              </a:rPr>
              <a:t>Second postulate</a:t>
            </a:r>
          </a:p>
          <a:p>
            <a:pPr eaLnBrk="1" hangingPunct="1">
              <a:lnSpc>
                <a:spcPct val="100000"/>
              </a:lnSpc>
              <a:spcBef>
                <a:spcPct val="0"/>
              </a:spcBef>
            </a:pPr>
            <a:r>
              <a:rPr lang="en-US" altLang="en-US" sz="2800" dirty="0"/>
              <a:t>The speed of light has the same value, </a:t>
            </a:r>
            <a:r>
              <a:rPr lang="en-US" altLang="en-US" sz="2800" i="1" dirty="0"/>
              <a:t>c</a:t>
            </a:r>
            <a:r>
              <a:rPr lang="en-US" altLang="en-US" sz="2800" dirty="0"/>
              <a:t>,</a:t>
            </a:r>
            <a:br>
              <a:rPr lang="en-US" altLang="en-US" sz="2800" dirty="0"/>
            </a:br>
            <a:r>
              <a:rPr lang="en-US" altLang="en-US" sz="2800" dirty="0"/>
              <a:t> in all inertial frames of reference</a:t>
            </a:r>
          </a:p>
          <a:p>
            <a:pPr eaLnBrk="1" hangingPunct="1">
              <a:lnSpc>
                <a:spcPct val="100000"/>
              </a:lnSpc>
              <a:spcBef>
                <a:spcPct val="0"/>
              </a:spcBef>
            </a:pPr>
            <a:r>
              <a:rPr lang="en-US" altLang="en-US" sz="2800" i="1" dirty="0"/>
              <a:t>‘c’</a:t>
            </a:r>
            <a:r>
              <a:rPr lang="en-US" altLang="ja-JP" sz="2800" dirty="0"/>
              <a:t> does not depend on source speed or observer</a:t>
            </a:r>
            <a:endParaRPr lang="en-US" altLang="en-US" sz="28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4">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500"/>
                                        <p:tgtEl>
                                          <p:spTgt spid="4">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 calcmode="lin" valueType="num">
                                      <p:cBhvr additive="base">
                                        <p:cTn id="34"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 calcmode="lin" valueType="num">
                                      <p:cBhvr additive="base">
                                        <p:cTn id="40"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 calcmode="lin" valueType="num">
                                      <p:cBhvr additive="base">
                                        <p:cTn id="46"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
                                            <p:bg/>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dissolv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allAtOnce" animBg="1"/>
      <p:bldP spid="5"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4625" y="1516063"/>
            <a:ext cx="5870575"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1"/>
          <p:cNvSpPr>
            <a:spLocks noGrp="1"/>
          </p:cNvSpPr>
          <p:nvPr>
            <p:ph type="title"/>
          </p:nvPr>
        </p:nvSpPr>
        <p:spPr>
          <a:xfrm>
            <a:off x="152400" y="152400"/>
            <a:ext cx="3657600" cy="457200"/>
          </a:xfrm>
        </p:spPr>
        <p:txBody>
          <a:bodyPr/>
          <a:lstStyle/>
          <a:p>
            <a:pPr eaLnBrk="1" hangingPunct="1"/>
            <a:r>
              <a:rPr lang="en-US" altLang="en-US" sz="2400" b="1" smtClean="0">
                <a:solidFill>
                  <a:schemeClr val="bg1"/>
                </a:solidFill>
                <a:cs typeface="Arial" panose="020B0604020202020204" pitchFamily="34" charset="0"/>
              </a:rPr>
              <a:t>Einstein vs Newton</a:t>
            </a:r>
          </a:p>
        </p:txBody>
      </p:sp>
      <p:sp>
        <p:nvSpPr>
          <p:cNvPr id="2" name="TextBox 1"/>
          <p:cNvSpPr txBox="1">
            <a:spLocks noChangeArrowheads="1"/>
          </p:cNvSpPr>
          <p:nvPr/>
        </p:nvSpPr>
        <p:spPr bwMode="auto">
          <a:xfrm>
            <a:off x="990600" y="838200"/>
            <a:ext cx="74501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spcBef>
                <a:spcPct val="0"/>
              </a:spcBef>
            </a:pPr>
            <a:r>
              <a:rPr lang="en-US" altLang="en-US" sz="2800"/>
              <a:t>Two rockets travel in opposite directions</a:t>
            </a:r>
          </a:p>
          <a:p>
            <a:pPr algn="ctr" eaLnBrk="1" hangingPunct="1">
              <a:lnSpc>
                <a:spcPct val="100000"/>
              </a:lnSpc>
              <a:spcBef>
                <a:spcPct val="0"/>
              </a:spcBef>
            </a:pPr>
            <a:r>
              <a:rPr lang="en-US" altLang="en-US" sz="2800"/>
              <a:t>Both measure the speed of light from a pulsar</a:t>
            </a:r>
          </a:p>
        </p:txBody>
      </p:sp>
      <p:sp>
        <p:nvSpPr>
          <p:cNvPr id="4" name="TextBox 3"/>
          <p:cNvSpPr txBox="1">
            <a:spLocks noChangeArrowheads="1"/>
          </p:cNvSpPr>
          <p:nvPr/>
        </p:nvSpPr>
        <p:spPr bwMode="auto">
          <a:xfrm>
            <a:off x="42863" y="5180013"/>
            <a:ext cx="1401762"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Newton</a:t>
            </a:r>
          </a:p>
        </p:txBody>
      </p:sp>
      <p:sp>
        <p:nvSpPr>
          <p:cNvPr id="5" name="TextBox 4"/>
          <p:cNvSpPr txBox="1">
            <a:spLocks noChangeArrowheads="1"/>
          </p:cNvSpPr>
          <p:nvPr/>
        </p:nvSpPr>
        <p:spPr bwMode="auto">
          <a:xfrm>
            <a:off x="1425575" y="4727575"/>
            <a:ext cx="25606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Light speed for</a:t>
            </a:r>
          </a:p>
          <a:p>
            <a:pPr eaLnBrk="1" hangingPunct="1">
              <a:lnSpc>
                <a:spcPct val="100000"/>
              </a:lnSpc>
              <a:spcBef>
                <a:spcPct val="0"/>
              </a:spcBef>
            </a:pPr>
            <a:r>
              <a:rPr lang="en-US" altLang="en-US" sz="2800"/>
              <a:t>Rocket 1:</a:t>
            </a:r>
          </a:p>
          <a:p>
            <a:pPr eaLnBrk="1" hangingPunct="1">
              <a:lnSpc>
                <a:spcPct val="100000"/>
              </a:lnSpc>
              <a:spcBef>
                <a:spcPct val="0"/>
              </a:spcBef>
            </a:pPr>
            <a:r>
              <a:rPr lang="en-US" altLang="en-US" sz="2800"/>
              <a:t>Rocket 2:</a:t>
            </a:r>
          </a:p>
        </p:txBody>
      </p:sp>
      <p:graphicFrame>
        <p:nvGraphicFramePr>
          <p:cNvPr id="7" name="Object 6"/>
          <p:cNvGraphicFramePr>
            <a:graphicFrameLocks noChangeAspect="1"/>
          </p:cNvGraphicFramePr>
          <p:nvPr/>
        </p:nvGraphicFramePr>
        <p:xfrm>
          <a:off x="7126288" y="5180013"/>
          <a:ext cx="955675" cy="460375"/>
        </p:xfrm>
        <a:graphic>
          <a:graphicData uri="http://schemas.openxmlformats.org/presentationml/2006/ole">
            <mc:AlternateContent xmlns:mc="http://schemas.openxmlformats.org/markup-compatibility/2006">
              <mc:Choice xmlns:v="urn:schemas-microsoft-com:vml" Requires="v">
                <p:oleObj spid="_x0000_s35874" name="Equation" r:id="rId5" imgW="368300" imgH="177800" progId="Equation.3">
                  <p:embed/>
                </p:oleObj>
              </mc:Choice>
              <mc:Fallback>
                <p:oleObj name="Equation" r:id="rId5" imgW="368300" imgH="1778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6288" y="5180013"/>
                        <a:ext cx="955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7140575" y="5559425"/>
          <a:ext cx="987425" cy="460375"/>
        </p:xfrm>
        <a:graphic>
          <a:graphicData uri="http://schemas.openxmlformats.org/presentationml/2006/ole">
            <mc:AlternateContent xmlns:mc="http://schemas.openxmlformats.org/markup-compatibility/2006">
              <mc:Choice xmlns:v="urn:schemas-microsoft-com:vml" Requires="v">
                <p:oleObj spid="_x0000_s35875" name="Equation" r:id="rId7" imgW="381000" imgH="177800" progId="Equation.3">
                  <p:embed/>
                </p:oleObj>
              </mc:Choice>
              <mc:Fallback>
                <p:oleObj name="Equation" r:id="rId7" imgW="381000" imgH="1778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0575" y="5559425"/>
                        <a:ext cx="987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a:spLocks noChangeArrowheads="1"/>
          </p:cNvSpPr>
          <p:nvPr/>
        </p:nvSpPr>
        <p:spPr bwMode="auto">
          <a:xfrm>
            <a:off x="4073525" y="5180013"/>
            <a:ext cx="1462088" cy="523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chemeClr val="bg1"/>
                </a:solidFill>
              </a:rPr>
              <a:t>Einstein</a:t>
            </a:r>
          </a:p>
        </p:txBody>
      </p:sp>
      <p:sp>
        <p:nvSpPr>
          <p:cNvPr id="11" name="TextBox 10"/>
          <p:cNvSpPr txBox="1">
            <a:spLocks noChangeArrowheads="1"/>
          </p:cNvSpPr>
          <p:nvPr/>
        </p:nvSpPr>
        <p:spPr bwMode="auto">
          <a:xfrm>
            <a:off x="5549900" y="4702175"/>
            <a:ext cx="31369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Light speed for</a:t>
            </a:r>
          </a:p>
          <a:p>
            <a:pPr eaLnBrk="1" hangingPunct="1">
              <a:lnSpc>
                <a:spcPct val="100000"/>
              </a:lnSpc>
              <a:spcBef>
                <a:spcPct val="0"/>
              </a:spcBef>
            </a:pPr>
            <a:r>
              <a:rPr lang="en-US" altLang="en-US" sz="2800" dirty="0"/>
              <a:t>Rocket 1:</a:t>
            </a:r>
          </a:p>
          <a:p>
            <a:pPr eaLnBrk="1" hangingPunct="1">
              <a:lnSpc>
                <a:spcPct val="100000"/>
              </a:lnSpc>
              <a:spcBef>
                <a:spcPct val="0"/>
              </a:spcBef>
            </a:pPr>
            <a:r>
              <a:rPr lang="en-US" altLang="en-US" sz="2800" dirty="0"/>
              <a:t>Rocket 2:</a:t>
            </a:r>
          </a:p>
        </p:txBody>
      </p:sp>
      <p:graphicFrame>
        <p:nvGraphicFramePr>
          <p:cNvPr id="12" name="Object 11"/>
          <p:cNvGraphicFramePr>
            <a:graphicFrameLocks noChangeAspect="1"/>
          </p:cNvGraphicFramePr>
          <p:nvPr/>
        </p:nvGraphicFramePr>
        <p:xfrm>
          <a:off x="3016250" y="5213350"/>
          <a:ext cx="295275" cy="361950"/>
        </p:xfrm>
        <a:graphic>
          <a:graphicData uri="http://schemas.openxmlformats.org/presentationml/2006/ole">
            <mc:AlternateContent xmlns:mc="http://schemas.openxmlformats.org/markup-compatibility/2006">
              <mc:Choice xmlns:v="urn:schemas-microsoft-com:vml" Requires="v">
                <p:oleObj spid="_x0000_s35876" name="Equation" r:id="rId9" imgW="114300" imgH="139700" progId="Equation.3">
                  <p:embed/>
                </p:oleObj>
              </mc:Choice>
              <mc:Fallback>
                <p:oleObj name="Equation" r:id="rId9" imgW="114300" imgH="13970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6250" y="5213350"/>
                        <a:ext cx="2952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2995613" y="5684838"/>
          <a:ext cx="295275" cy="361950"/>
        </p:xfrm>
        <a:graphic>
          <a:graphicData uri="http://schemas.openxmlformats.org/presentationml/2006/ole">
            <mc:AlternateContent xmlns:mc="http://schemas.openxmlformats.org/markup-compatibility/2006">
              <mc:Choice xmlns:v="urn:schemas-microsoft-com:vml" Requires="v">
                <p:oleObj spid="_x0000_s35877" name="Equation" r:id="rId11" imgW="114300" imgH="139700" progId="Equation.3">
                  <p:embed/>
                </p:oleObj>
              </mc:Choice>
              <mc:Fallback>
                <p:oleObj name="Equation" r:id="rId11" imgW="114300" imgH="13970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5613" y="5684838"/>
                        <a:ext cx="2952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a:spLocks noChangeArrowheads="1"/>
          </p:cNvSpPr>
          <p:nvPr/>
        </p:nvSpPr>
        <p:spPr bwMode="auto">
          <a:xfrm>
            <a:off x="2971800" y="6184900"/>
            <a:ext cx="3019425" cy="523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FFFFFF"/>
                </a:solidFill>
              </a:rPr>
              <a:t>Einstein is correct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2">
                                            <p:txEl>
                                              <p:pRg st="1" end="1"/>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checkerboard(across)">
                                      <p:cBhvr>
                                        <p:cTn id="18" dur="500"/>
                                        <p:tgtEl>
                                          <p:spTgt spid="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additive="base">
                                        <p:cTn id="3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heckerboard(across)">
                                      <p:cBhvr>
                                        <p:cTn id="47" dur="5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checkerboard(across)">
                                      <p:cBhvr>
                                        <p:cTn id="52" dur="500"/>
                                        <p:tgtEl>
                                          <p:spTgt spid="11">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1">
                                            <p:txEl>
                                              <p:pRg st="1" end="1"/>
                                            </p:txEl>
                                          </p:spTgt>
                                        </p:tgtEl>
                                        <p:attrNameLst>
                                          <p:attrName>style.visibility</p:attrName>
                                        </p:attrNameLst>
                                      </p:cBhvr>
                                      <p:to>
                                        <p:strVal val="visible"/>
                                      </p:to>
                                    </p:set>
                                    <p:anim calcmode="lin" valueType="num">
                                      <p:cBhvr additive="base">
                                        <p:cTn id="5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11">
                                            <p:txEl>
                                              <p:pRg st="2" end="2"/>
                                            </p:txEl>
                                          </p:spTgt>
                                        </p:tgtEl>
                                        <p:attrNameLst>
                                          <p:attrName>style.visibility</p:attrName>
                                        </p:attrNameLst>
                                      </p:cBhvr>
                                      <p:to>
                                        <p:strVal val="visible"/>
                                      </p:to>
                                    </p:set>
                                    <p:anim calcmode="lin" valueType="num">
                                      <p:cBhvr additive="base">
                                        <p:cTn id="6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ppt_x"/>
                                          </p:val>
                                        </p:tav>
                                        <p:tav tm="100000">
                                          <p:val>
                                            <p:strVal val="#ppt_x"/>
                                          </p:val>
                                        </p:tav>
                                      </p:tavLst>
                                    </p:anim>
                                    <p:anim calcmode="lin" valueType="num">
                                      <p:cBhvr additive="base">
                                        <p:cTn id="7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5" presetClass="entr" presetSubtype="10"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checkerboard(across)">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3"/>
          <p:cNvPicPr>
            <a:picLocks noChangeAspect="1"/>
          </p:cNvPicPr>
          <p:nvPr/>
        </p:nvPicPr>
        <p:blipFill>
          <a:blip r:embed="rId4">
            <a:extLst>
              <a:ext uri="{28A0092B-C50C-407E-A947-70E740481C1C}">
                <a14:useLocalDpi xmlns:a14="http://schemas.microsoft.com/office/drawing/2010/main" val="0"/>
              </a:ext>
            </a:extLst>
          </a:blip>
          <a:srcRect t="3654" r="4961"/>
          <a:stretch>
            <a:fillRect/>
          </a:stretch>
        </p:blipFill>
        <p:spPr bwMode="auto">
          <a:xfrm>
            <a:off x="6115050" y="3886200"/>
            <a:ext cx="30289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10"/>
          <p:cNvPicPr>
            <a:picLocks noChangeAspect="1"/>
          </p:cNvPicPr>
          <p:nvPr/>
        </p:nvPicPr>
        <p:blipFill>
          <a:blip r:embed="rId5">
            <a:extLst>
              <a:ext uri="{28A0092B-C50C-407E-A947-70E740481C1C}">
                <a14:useLocalDpi xmlns:a14="http://schemas.microsoft.com/office/drawing/2010/main" val="0"/>
              </a:ext>
            </a:extLst>
          </a:blip>
          <a:srcRect r="46117"/>
          <a:stretch>
            <a:fillRect/>
          </a:stretch>
        </p:blipFill>
        <p:spPr bwMode="auto">
          <a:xfrm>
            <a:off x="152400" y="3586163"/>
            <a:ext cx="18462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p:cNvPicPr>
            <a:picLocks noChangeAspect="1"/>
          </p:cNvPicPr>
          <p:nvPr/>
        </p:nvPicPr>
        <p:blipFill>
          <a:blip r:embed="rId6">
            <a:extLst>
              <a:ext uri="{28A0092B-C50C-407E-A947-70E740481C1C}">
                <a14:useLocalDpi xmlns:a14="http://schemas.microsoft.com/office/drawing/2010/main" val="0"/>
              </a:ext>
            </a:extLst>
          </a:blip>
          <a:srcRect l="30823" t="10005"/>
          <a:stretch>
            <a:fillRect/>
          </a:stretch>
        </p:blipFill>
        <p:spPr bwMode="auto">
          <a:xfrm>
            <a:off x="58738" y="838200"/>
            <a:ext cx="28194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5607050" y="5030788"/>
            <a:ext cx="1014413"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endParaRPr lang="en-US" altLang="en-US"/>
          </a:p>
        </p:txBody>
      </p:sp>
      <p:sp>
        <p:nvSpPr>
          <p:cNvPr id="37894" name="Title 1"/>
          <p:cNvSpPr>
            <a:spLocks noGrp="1"/>
          </p:cNvSpPr>
          <p:nvPr>
            <p:ph type="title"/>
          </p:nvPr>
        </p:nvSpPr>
        <p:spPr>
          <a:xfrm>
            <a:off x="152400" y="152400"/>
            <a:ext cx="8534400" cy="457200"/>
          </a:xfrm>
        </p:spPr>
        <p:txBody>
          <a:bodyPr/>
          <a:lstStyle/>
          <a:p>
            <a:pPr eaLnBrk="1" hangingPunct="1"/>
            <a:r>
              <a:rPr lang="en-US" altLang="en-US" sz="2400" b="1" smtClean="0">
                <a:solidFill>
                  <a:schemeClr val="bg1"/>
                </a:solidFill>
                <a:cs typeface="Arial" panose="020B0604020202020204" pitchFamily="34" charset="0"/>
              </a:rPr>
              <a:t>Proper and relativistically corrected time</a:t>
            </a:r>
          </a:p>
        </p:txBody>
      </p:sp>
      <p:sp>
        <p:nvSpPr>
          <p:cNvPr id="5" name="TextBox 4"/>
          <p:cNvSpPr txBox="1">
            <a:spLocks noChangeArrowheads="1"/>
          </p:cNvSpPr>
          <p:nvPr/>
        </p:nvSpPr>
        <p:spPr bwMode="auto">
          <a:xfrm>
            <a:off x="2549525" y="2300288"/>
            <a:ext cx="2139950" cy="523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Proper time:</a:t>
            </a:r>
          </a:p>
        </p:txBody>
      </p:sp>
      <p:sp>
        <p:nvSpPr>
          <p:cNvPr id="8" name="TextBox 7"/>
          <p:cNvSpPr txBox="1">
            <a:spLocks noChangeArrowheads="1"/>
          </p:cNvSpPr>
          <p:nvPr/>
        </p:nvSpPr>
        <p:spPr bwMode="auto">
          <a:xfrm>
            <a:off x="1136650" y="5024438"/>
            <a:ext cx="2559050" cy="9540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FFFFFF"/>
                </a:solidFill>
              </a:rPr>
              <a:t>Relativistically</a:t>
            </a:r>
          </a:p>
          <a:p>
            <a:pPr eaLnBrk="1" hangingPunct="1">
              <a:lnSpc>
                <a:spcPct val="100000"/>
              </a:lnSpc>
              <a:spcBef>
                <a:spcPct val="0"/>
              </a:spcBef>
            </a:pPr>
            <a:r>
              <a:rPr lang="en-US" altLang="en-US" sz="2800">
                <a:solidFill>
                  <a:srgbClr val="FFFFFF"/>
                </a:solidFill>
              </a:rPr>
              <a:t>corrected time:</a:t>
            </a:r>
          </a:p>
        </p:txBody>
      </p:sp>
      <p:graphicFrame>
        <p:nvGraphicFramePr>
          <p:cNvPr id="9" name="Object 8"/>
          <p:cNvGraphicFramePr>
            <a:graphicFrameLocks noChangeAspect="1"/>
          </p:cNvGraphicFramePr>
          <p:nvPr/>
        </p:nvGraphicFramePr>
        <p:xfrm>
          <a:off x="4684713" y="2051050"/>
          <a:ext cx="1317625" cy="1020763"/>
        </p:xfrm>
        <a:graphic>
          <a:graphicData uri="http://schemas.openxmlformats.org/presentationml/2006/ole">
            <mc:AlternateContent xmlns:mc="http://schemas.openxmlformats.org/markup-compatibility/2006">
              <mc:Choice xmlns:v="urn:schemas-microsoft-com:vml" Requires="v">
                <p:oleObj spid="_x0000_s37916" name="Equation" r:id="rId7" imgW="508000" imgH="393700" progId="Equation.3">
                  <p:embed/>
                </p:oleObj>
              </mc:Choice>
              <mc:Fallback>
                <p:oleObj name="Equation" r:id="rId7" imgW="508000" imgH="3937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4713" y="2051050"/>
                        <a:ext cx="13176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3716338" y="4868863"/>
          <a:ext cx="1762125" cy="1381125"/>
        </p:xfrm>
        <a:graphic>
          <a:graphicData uri="http://schemas.openxmlformats.org/presentationml/2006/ole">
            <mc:AlternateContent xmlns:mc="http://schemas.openxmlformats.org/markup-compatibility/2006">
              <mc:Choice xmlns:v="urn:schemas-microsoft-com:vml" Requires="v">
                <p:oleObj spid="_x0000_s37917" name="Equation" r:id="rId9" imgW="825500" imgH="647700" progId="Equation.3">
                  <p:embed/>
                </p:oleObj>
              </mc:Choice>
              <mc:Fallback>
                <p:oleObj name="Equation" r:id="rId9" imgW="825500" imgH="6477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6338" y="4868863"/>
                        <a:ext cx="17621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5686425" y="5033963"/>
          <a:ext cx="855663" cy="560387"/>
        </p:xfrm>
        <a:graphic>
          <a:graphicData uri="http://schemas.openxmlformats.org/presentationml/2006/ole">
            <mc:AlternateContent xmlns:mc="http://schemas.openxmlformats.org/markup-compatibility/2006">
              <mc:Choice xmlns:v="urn:schemas-microsoft-com:vml" Requires="v">
                <p:oleObj spid="_x0000_s37918" name="Equation" r:id="rId11" imgW="330200" imgH="215900" progId="Equation.3">
                  <p:embed/>
                </p:oleObj>
              </mc:Choice>
              <mc:Fallback>
                <p:oleObj name="Equation" r:id="rId11" imgW="330200" imgH="2159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86425" y="5033963"/>
                        <a:ext cx="85566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7900" name="Picture 12"/>
          <p:cNvPicPr>
            <a:picLocks noChangeAspect="1"/>
          </p:cNvPicPr>
          <p:nvPr/>
        </p:nvPicPr>
        <p:blipFill>
          <a:blip r:embed="rId13">
            <a:extLst>
              <a:ext uri="{28A0092B-C50C-407E-A947-70E740481C1C}">
                <a14:useLocalDpi xmlns:a14="http://schemas.microsoft.com/office/drawing/2010/main" val="0"/>
              </a:ext>
            </a:extLst>
          </a:blip>
          <a:srcRect l="12585" t="4198" r="6244" b="9750"/>
          <a:stretch>
            <a:fillRect/>
          </a:stretch>
        </p:blipFill>
        <p:spPr bwMode="auto">
          <a:xfrm>
            <a:off x="7010400" y="414338"/>
            <a:ext cx="1981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3"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3"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p:tgtEl>
                                          <p:spTgt spid="15"/>
                                        </p:tgtEl>
                                        <p:attrNameLst>
                                          <p:attrName>ppt_x</p:attrName>
                                        </p:attrNameLst>
                                      </p:cBhvr>
                                      <p:tavLst>
                                        <p:tav tm="0">
                                          <p:val>
                                            <p:strVal val="#ppt_x-#ppt_w*1.125000"/>
                                          </p:val>
                                        </p:tav>
                                        <p:tav tm="100000">
                                          <p:val>
                                            <p:strVal val="#ppt_x"/>
                                          </p:val>
                                        </p:tav>
                                      </p:tavLst>
                                    </p:anim>
                                    <p:animEffect transition="in" filter="wipe(right)">
                                      <p:cBhvr>
                                        <p:cTn id="30" dur="500"/>
                                        <p:tgtEl>
                                          <p:spTgt spid="1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strVal val="#ppt_w*0.70"/>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Effect transition="in" filter="fade">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4">
            <a:extLst>
              <a:ext uri="{28A0092B-C50C-407E-A947-70E740481C1C}">
                <a14:useLocalDpi xmlns:a14="http://schemas.microsoft.com/office/drawing/2010/main" val="0"/>
              </a:ext>
            </a:extLst>
          </a:blip>
          <a:srcRect l="7513" t="5891" r="10396"/>
          <a:stretch>
            <a:fillRect/>
          </a:stretch>
        </p:blipFill>
        <p:spPr bwMode="auto">
          <a:xfrm>
            <a:off x="401638" y="1700213"/>
            <a:ext cx="528955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314700" y="5791200"/>
            <a:ext cx="1485900" cy="6810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endParaRPr lang="en-US" altLang="en-US"/>
          </a:p>
        </p:txBody>
      </p:sp>
      <p:sp>
        <p:nvSpPr>
          <p:cNvPr id="39940" name="Title 1"/>
          <p:cNvSpPr>
            <a:spLocks noGrp="1"/>
          </p:cNvSpPr>
          <p:nvPr>
            <p:ph type="title"/>
          </p:nvPr>
        </p:nvSpPr>
        <p:spPr>
          <a:xfrm>
            <a:off x="152400" y="152400"/>
            <a:ext cx="3657600" cy="457200"/>
          </a:xfrm>
        </p:spPr>
        <p:txBody>
          <a:bodyPr/>
          <a:lstStyle/>
          <a:p>
            <a:pPr eaLnBrk="1" hangingPunct="1"/>
            <a:r>
              <a:rPr lang="en-US" altLang="en-US" sz="2400" b="1" smtClean="0">
                <a:solidFill>
                  <a:schemeClr val="bg1"/>
                </a:solidFill>
                <a:cs typeface="Arial" panose="020B0604020202020204" pitchFamily="34" charset="0"/>
              </a:rPr>
              <a:t>Length contraction</a:t>
            </a:r>
          </a:p>
        </p:txBody>
      </p:sp>
      <p:sp>
        <p:nvSpPr>
          <p:cNvPr id="3" name="TextBox 2"/>
          <p:cNvSpPr txBox="1">
            <a:spLocks noChangeArrowheads="1"/>
          </p:cNvSpPr>
          <p:nvPr/>
        </p:nvSpPr>
        <p:spPr bwMode="auto">
          <a:xfrm>
            <a:off x="4470400" y="1401763"/>
            <a:ext cx="2439988" cy="523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Proper length:</a:t>
            </a:r>
          </a:p>
        </p:txBody>
      </p:sp>
      <p:graphicFrame>
        <p:nvGraphicFramePr>
          <p:cNvPr id="4" name="Object 3"/>
          <p:cNvGraphicFramePr>
            <a:graphicFrameLocks noChangeAspect="1"/>
          </p:cNvGraphicFramePr>
          <p:nvPr/>
        </p:nvGraphicFramePr>
        <p:xfrm>
          <a:off x="7315200" y="1066800"/>
          <a:ext cx="1416050" cy="1020763"/>
        </p:xfrm>
        <a:graphic>
          <a:graphicData uri="http://schemas.openxmlformats.org/presentationml/2006/ole">
            <mc:AlternateContent xmlns:mc="http://schemas.openxmlformats.org/markup-compatibility/2006">
              <mc:Choice xmlns:v="urn:schemas-microsoft-com:vml" Requires="v">
                <p:oleObj spid="_x0000_s39961" name="Equation" r:id="rId5" imgW="546100" imgH="393700" progId="Equation.3">
                  <p:embed/>
                </p:oleObj>
              </mc:Choice>
              <mc:Fallback>
                <p:oleObj name="Equation" r:id="rId5" imgW="546100" imgH="393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1066800"/>
                        <a:ext cx="141605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a:spLocks noChangeArrowheads="1"/>
          </p:cNvSpPr>
          <p:nvPr/>
        </p:nvSpPr>
        <p:spPr bwMode="auto">
          <a:xfrm>
            <a:off x="6172200" y="3276600"/>
            <a:ext cx="2497138" cy="13843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FFFFFF"/>
                </a:solidFill>
              </a:rPr>
              <a:t>Relativistically</a:t>
            </a:r>
            <a:r>
              <a:rPr lang="en-US" altLang="en-US" sz="2800"/>
              <a:t> </a:t>
            </a:r>
            <a:r>
              <a:rPr lang="en-US" altLang="en-US" sz="2800">
                <a:solidFill>
                  <a:srgbClr val="FFFFFF"/>
                </a:solidFill>
              </a:rPr>
              <a:t>corrected length:</a:t>
            </a:r>
          </a:p>
        </p:txBody>
      </p:sp>
      <p:graphicFrame>
        <p:nvGraphicFramePr>
          <p:cNvPr id="10" name="Object 9"/>
          <p:cNvGraphicFramePr>
            <a:graphicFrameLocks noChangeAspect="1"/>
          </p:cNvGraphicFramePr>
          <p:nvPr/>
        </p:nvGraphicFramePr>
        <p:xfrm>
          <a:off x="6172200" y="4724400"/>
          <a:ext cx="2305050" cy="1185863"/>
        </p:xfrm>
        <a:graphic>
          <a:graphicData uri="http://schemas.openxmlformats.org/presentationml/2006/ole">
            <mc:AlternateContent xmlns:mc="http://schemas.openxmlformats.org/markup-compatibility/2006">
              <mc:Choice xmlns:v="urn:schemas-microsoft-com:vml" Requires="v">
                <p:oleObj spid="_x0000_s39962" name="Equation" r:id="rId7" imgW="889000" imgH="457200" progId="Equation.3">
                  <p:embed/>
                </p:oleObj>
              </mc:Choice>
              <mc:Fallback>
                <p:oleObj name="Equation" r:id="rId7" imgW="889000" imgH="4572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4724400"/>
                        <a:ext cx="230505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3581400" y="5867400"/>
          <a:ext cx="1087438" cy="560388"/>
        </p:xfrm>
        <a:graphic>
          <a:graphicData uri="http://schemas.openxmlformats.org/presentationml/2006/ole">
            <mc:AlternateContent xmlns:mc="http://schemas.openxmlformats.org/markup-compatibility/2006">
              <mc:Choice xmlns:v="urn:schemas-microsoft-com:vml" Requires="v">
                <p:oleObj spid="_x0000_s39963" name="Equation" r:id="rId9" imgW="419100" imgH="215900" progId="Equation.3">
                  <p:embed/>
                </p:oleObj>
              </mc:Choice>
              <mc:Fallback>
                <p:oleObj name="Equation" r:id="rId9" imgW="419100" imgH="21590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5867400"/>
                        <a:ext cx="108743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9"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strVal val="#ppt_w*0.70"/>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Effect transition="in" filter="fade">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2400" y="152400"/>
            <a:ext cx="7620000" cy="457200"/>
          </a:xfrm>
        </p:spPr>
        <p:txBody>
          <a:bodyPr/>
          <a:lstStyle/>
          <a:p>
            <a:pPr eaLnBrk="1" hangingPunct="1"/>
            <a:r>
              <a:rPr lang="en-US" altLang="en-US" sz="2400" b="1" smtClean="0">
                <a:solidFill>
                  <a:schemeClr val="bg1"/>
                </a:solidFill>
                <a:cs typeface="Arial" panose="020B0604020202020204" pitchFamily="34" charset="0"/>
              </a:rPr>
              <a:t>Summary: Lorentz transformations</a:t>
            </a:r>
          </a:p>
        </p:txBody>
      </p:sp>
      <p:sp>
        <p:nvSpPr>
          <p:cNvPr id="3" name="TextBox 2"/>
          <p:cNvSpPr txBox="1">
            <a:spLocks noChangeArrowheads="1"/>
          </p:cNvSpPr>
          <p:nvPr/>
        </p:nvSpPr>
        <p:spPr bwMode="auto">
          <a:xfrm>
            <a:off x="762000" y="1295400"/>
            <a:ext cx="2479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Lorentz factor:</a:t>
            </a:r>
          </a:p>
        </p:txBody>
      </p:sp>
      <p:graphicFrame>
        <p:nvGraphicFramePr>
          <p:cNvPr id="5" name="Object 4"/>
          <p:cNvGraphicFramePr>
            <a:graphicFrameLocks noChangeAspect="1"/>
          </p:cNvGraphicFramePr>
          <p:nvPr/>
        </p:nvGraphicFramePr>
        <p:xfrm>
          <a:off x="4191000" y="990600"/>
          <a:ext cx="1736725" cy="1527175"/>
        </p:xfrm>
        <a:graphic>
          <a:graphicData uri="http://schemas.openxmlformats.org/presentationml/2006/ole">
            <mc:AlternateContent xmlns:mc="http://schemas.openxmlformats.org/markup-compatibility/2006">
              <mc:Choice xmlns:v="urn:schemas-microsoft-com:vml" Requires="v">
                <p:oleObj spid="_x0000_s42020" name="Equation" r:id="rId4" imgW="736600" imgH="647700" progId="Equation.3">
                  <p:embed/>
                </p:oleObj>
              </mc:Choice>
              <mc:Fallback>
                <p:oleObj name="Equation" r:id="rId4" imgW="736600" imgH="6477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990600"/>
                        <a:ext cx="173672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a:spLocks noChangeArrowheads="1"/>
          </p:cNvSpPr>
          <p:nvPr/>
        </p:nvSpPr>
        <p:spPr bwMode="auto">
          <a:xfrm>
            <a:off x="1066800" y="3733800"/>
            <a:ext cx="2306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Time dilation:</a:t>
            </a:r>
          </a:p>
        </p:txBody>
      </p:sp>
      <p:graphicFrame>
        <p:nvGraphicFramePr>
          <p:cNvPr id="7" name="Object 6"/>
          <p:cNvGraphicFramePr>
            <a:graphicFrameLocks noChangeAspect="1"/>
          </p:cNvGraphicFramePr>
          <p:nvPr/>
        </p:nvGraphicFramePr>
        <p:xfrm>
          <a:off x="3505200" y="3733800"/>
          <a:ext cx="1054100" cy="560388"/>
        </p:xfrm>
        <a:graphic>
          <a:graphicData uri="http://schemas.openxmlformats.org/presentationml/2006/ole">
            <mc:AlternateContent xmlns:mc="http://schemas.openxmlformats.org/markup-compatibility/2006">
              <mc:Choice xmlns:v="urn:schemas-microsoft-com:vml" Requires="v">
                <p:oleObj spid="_x0000_s42021" name="Equation" r:id="rId6" imgW="406400" imgH="215900" progId="Equation.3">
                  <p:embed/>
                </p:oleObj>
              </mc:Choice>
              <mc:Fallback>
                <p:oleObj name="Equation" r:id="rId6" imgW="406400" imgH="2159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733800"/>
                        <a:ext cx="10541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a:spLocks noChangeArrowheads="1"/>
          </p:cNvSpPr>
          <p:nvPr/>
        </p:nvSpPr>
        <p:spPr bwMode="auto">
          <a:xfrm>
            <a:off x="533400" y="51816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Length contraction:</a:t>
            </a:r>
          </a:p>
        </p:txBody>
      </p:sp>
      <p:graphicFrame>
        <p:nvGraphicFramePr>
          <p:cNvPr id="9" name="Object 8"/>
          <p:cNvGraphicFramePr>
            <a:graphicFrameLocks noChangeAspect="1"/>
          </p:cNvGraphicFramePr>
          <p:nvPr/>
        </p:nvGraphicFramePr>
        <p:xfrm>
          <a:off x="3962400" y="4953000"/>
          <a:ext cx="1185863" cy="1119188"/>
        </p:xfrm>
        <a:graphic>
          <a:graphicData uri="http://schemas.openxmlformats.org/presentationml/2006/ole">
            <mc:AlternateContent xmlns:mc="http://schemas.openxmlformats.org/markup-compatibility/2006">
              <mc:Choice xmlns:v="urn:schemas-microsoft-com:vml" Requires="v">
                <p:oleObj spid="_x0000_s42022" name="Equation" r:id="rId8" imgW="457200" imgH="431800" progId="Equation.3">
                  <p:embed/>
                </p:oleObj>
              </mc:Choice>
              <mc:Fallback>
                <p:oleObj name="Equation" r:id="rId8" imgW="457200" imgH="4318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4953000"/>
                        <a:ext cx="118586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3962400" y="2438400"/>
          <a:ext cx="987425" cy="1020763"/>
        </p:xfrm>
        <a:graphic>
          <a:graphicData uri="http://schemas.openxmlformats.org/presentationml/2006/ole">
            <mc:AlternateContent xmlns:mc="http://schemas.openxmlformats.org/markup-compatibility/2006">
              <mc:Choice xmlns:v="urn:schemas-microsoft-com:vml" Requires="v">
                <p:oleObj spid="_x0000_s42023" name="Equation" r:id="rId10" imgW="381000" imgH="393700" progId="Equation.3">
                  <p:embed/>
                </p:oleObj>
              </mc:Choice>
              <mc:Fallback>
                <p:oleObj name="Equation" r:id="rId10" imgW="381000" imgH="39370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2438400"/>
                        <a:ext cx="9874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5181600" y="2362200"/>
          <a:ext cx="2405063" cy="1219200"/>
        </p:xfrm>
        <a:graphic>
          <a:graphicData uri="http://schemas.openxmlformats.org/presentationml/2006/ole">
            <mc:AlternateContent xmlns:mc="http://schemas.openxmlformats.org/markup-compatibility/2006">
              <mc:Choice xmlns:v="urn:schemas-microsoft-com:vml" Requires="v">
                <p:oleObj spid="_x0000_s42024" name="Equation" r:id="rId12" imgW="927100" imgH="469900" progId="Equation.3">
                  <p:embed/>
                </p:oleObj>
              </mc:Choice>
              <mc:Fallback>
                <p:oleObj name="Equation" r:id="rId12" imgW="927100" imgH="469900"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2362200"/>
                        <a:ext cx="2405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checkerboard(across)">
                                      <p:cBhvr>
                                        <p:cTn id="31" dur="500"/>
                                        <p:tgtEl>
                                          <p:spTgt spid="6">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1+#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heckerboard(across)">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4750" y="4413250"/>
            <a:ext cx="24860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p:cNvPicPr>
            <a:picLocks noChangeAspect="1"/>
          </p:cNvPicPr>
          <p:nvPr/>
        </p:nvPicPr>
        <p:blipFill>
          <a:blip r:embed="rId4">
            <a:extLst>
              <a:ext uri="{28A0092B-C50C-407E-A947-70E740481C1C}">
                <a14:useLocalDpi xmlns:a14="http://schemas.microsoft.com/office/drawing/2010/main" val="0"/>
              </a:ext>
            </a:extLst>
          </a:blip>
          <a:srcRect t="9496" b="6117"/>
          <a:stretch>
            <a:fillRect/>
          </a:stretch>
        </p:blipFill>
        <p:spPr bwMode="auto">
          <a:xfrm>
            <a:off x="3690938" y="4660900"/>
            <a:ext cx="23431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35688" y="2062163"/>
            <a:ext cx="24669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67138" y="2260600"/>
            <a:ext cx="21907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itle 1"/>
          <p:cNvSpPr>
            <a:spLocks noGrp="1"/>
          </p:cNvSpPr>
          <p:nvPr>
            <p:ph type="title"/>
          </p:nvPr>
        </p:nvSpPr>
        <p:spPr>
          <a:xfrm>
            <a:off x="152400" y="228600"/>
            <a:ext cx="5943600" cy="381000"/>
          </a:xfrm>
        </p:spPr>
        <p:txBody>
          <a:bodyPr/>
          <a:lstStyle/>
          <a:p>
            <a:pPr eaLnBrk="1" hangingPunct="1"/>
            <a:r>
              <a:rPr lang="en-US" altLang="en-US" sz="2800" b="1" smtClean="0">
                <a:solidFill>
                  <a:schemeClr val="bg1"/>
                </a:solidFill>
                <a:cs typeface="Arial" panose="020B0604020202020204" pitchFamily="34" charset="0"/>
              </a:rPr>
              <a:t>Galileo’s thought experiment</a:t>
            </a:r>
          </a:p>
        </p:txBody>
      </p:sp>
      <p:sp>
        <p:nvSpPr>
          <p:cNvPr id="7175" name="TextBox 1"/>
          <p:cNvSpPr txBox="1">
            <a:spLocks noChangeArrowheads="1"/>
          </p:cNvSpPr>
          <p:nvPr/>
        </p:nvSpPr>
        <p:spPr bwMode="auto">
          <a:xfrm>
            <a:off x="328613" y="917575"/>
            <a:ext cx="8169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Paths of objects depend on the frame of reference</a:t>
            </a:r>
          </a:p>
        </p:txBody>
      </p:sp>
      <p:sp>
        <p:nvSpPr>
          <p:cNvPr id="3" name="TextBox 2"/>
          <p:cNvSpPr txBox="1">
            <a:spLocks noChangeArrowheads="1"/>
          </p:cNvSpPr>
          <p:nvPr/>
        </p:nvSpPr>
        <p:spPr bwMode="auto">
          <a:xfrm>
            <a:off x="217488" y="1724025"/>
            <a:ext cx="23796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Object falls:</a:t>
            </a:r>
          </a:p>
          <a:p>
            <a:pPr eaLnBrk="1" hangingPunct="1">
              <a:lnSpc>
                <a:spcPct val="100000"/>
              </a:lnSpc>
              <a:spcBef>
                <a:spcPct val="0"/>
              </a:spcBef>
            </a:pPr>
            <a:r>
              <a:rPr lang="en-US" altLang="en-US" sz="2800"/>
              <a:t>Straight down</a:t>
            </a:r>
          </a:p>
        </p:txBody>
      </p:sp>
      <p:sp>
        <p:nvSpPr>
          <p:cNvPr id="5" name="TextBox 4"/>
          <p:cNvSpPr txBox="1">
            <a:spLocks noChangeArrowheads="1"/>
          </p:cNvSpPr>
          <p:nvPr/>
        </p:nvSpPr>
        <p:spPr bwMode="auto">
          <a:xfrm>
            <a:off x="103188" y="4083050"/>
            <a:ext cx="21415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Object falls:</a:t>
            </a:r>
          </a:p>
          <a:p>
            <a:pPr eaLnBrk="1" hangingPunct="1">
              <a:lnSpc>
                <a:spcPct val="100000"/>
              </a:lnSpc>
              <a:spcBef>
                <a:spcPct val="0"/>
              </a:spcBef>
            </a:pPr>
            <a:r>
              <a:rPr lang="en-US" altLang="en-US" sz="2800"/>
              <a:t>Curved path</a:t>
            </a:r>
          </a:p>
        </p:txBody>
      </p:sp>
      <p:sp>
        <p:nvSpPr>
          <p:cNvPr id="4" name="TextBox 3"/>
          <p:cNvSpPr txBox="1">
            <a:spLocks noChangeArrowheads="1"/>
          </p:cNvSpPr>
          <p:nvPr/>
        </p:nvSpPr>
        <p:spPr bwMode="auto">
          <a:xfrm>
            <a:off x="2809875" y="1792288"/>
            <a:ext cx="2439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On board ship</a:t>
            </a:r>
          </a:p>
        </p:txBody>
      </p:sp>
      <p:sp>
        <p:nvSpPr>
          <p:cNvPr id="6" name="TextBox 5"/>
          <p:cNvSpPr txBox="1">
            <a:spLocks noChangeArrowheads="1"/>
          </p:cNvSpPr>
          <p:nvPr/>
        </p:nvSpPr>
        <p:spPr bwMode="auto">
          <a:xfrm>
            <a:off x="2501900" y="4151313"/>
            <a:ext cx="2020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From shore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dissolve">
                                      <p:cBhvr>
                                        <p:cTn id="20" dur="500"/>
                                        <p:tgtEl>
                                          <p:spTgt spid="6">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dissolve">
                                      <p:cBhvr>
                                        <p:cTn id="25" dur="500"/>
                                        <p:tgtEl>
                                          <p:spTgt spid="5">
                                            <p:txEl>
                                              <p:pRg st="0" end="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dissolve">
                                      <p:cBhvr>
                                        <p:cTn id="2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152400" y="1981200"/>
            <a:ext cx="7772400" cy="860425"/>
          </a:xfrm>
        </p:spPr>
        <p:txBody>
          <a:bodyPr/>
          <a:lstStyle/>
          <a:p>
            <a:pPr eaLnBrk="1" hangingPunct="1"/>
            <a:r>
              <a:rPr lang="en-US" altLang="en-US" smtClean="0">
                <a:cs typeface="Arial" panose="020B0604020202020204" pitchFamily="34" charset="0"/>
              </a:rPr>
              <a:t>Chapter 6: Einstein’s special relativity</a:t>
            </a:r>
          </a:p>
        </p:txBody>
      </p:sp>
      <p:sp>
        <p:nvSpPr>
          <p:cNvPr id="44035" name="TextBox 1"/>
          <p:cNvSpPr txBox="1">
            <a:spLocks noChangeArrowheads="1"/>
          </p:cNvSpPr>
          <p:nvPr/>
        </p:nvSpPr>
        <p:spPr bwMode="auto">
          <a:xfrm>
            <a:off x="1066800" y="3429000"/>
            <a:ext cx="6564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FFFFFF"/>
                </a:solidFill>
              </a:rPr>
              <a:t>Evidence and thought experiments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84138" y="95250"/>
            <a:ext cx="8991600" cy="609600"/>
          </a:xfrm>
        </p:spPr>
        <p:txBody>
          <a:bodyPr/>
          <a:lstStyle/>
          <a:p>
            <a:pPr eaLnBrk="1" hangingPunct="1"/>
            <a:r>
              <a:rPr lang="en-US" altLang="en-US" sz="2400" b="1" dirty="0" smtClean="0">
                <a:solidFill>
                  <a:schemeClr val="bg1"/>
                </a:solidFill>
                <a:cs typeface="Arial" panose="020B0604020202020204" pitchFamily="34" charset="0"/>
              </a:rPr>
              <a:t>Experimental evidence for relativistic effects: muon decay #1</a:t>
            </a:r>
          </a:p>
        </p:txBody>
      </p:sp>
      <p:sp>
        <p:nvSpPr>
          <p:cNvPr id="46083" name="TextBox 1"/>
          <p:cNvSpPr txBox="1">
            <a:spLocks noChangeArrowheads="1"/>
          </p:cNvSpPr>
          <p:nvPr/>
        </p:nvSpPr>
        <p:spPr bwMode="auto">
          <a:xfrm>
            <a:off x="381000" y="1676400"/>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Muon data:</a:t>
            </a:r>
          </a:p>
        </p:txBody>
      </p:sp>
      <p:sp>
        <p:nvSpPr>
          <p:cNvPr id="46084" name="TextBox 2"/>
          <p:cNvSpPr txBox="1">
            <a:spLocks noChangeArrowheads="1"/>
          </p:cNvSpPr>
          <p:nvPr/>
        </p:nvSpPr>
        <p:spPr bwMode="auto">
          <a:xfrm>
            <a:off x="1981200" y="2362200"/>
            <a:ext cx="4468813" cy="523875"/>
          </a:xfrm>
          <a:prstGeom prst="rect">
            <a:avLst/>
          </a:prstGeom>
          <a:solidFill>
            <a:srgbClr val="0C5C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FFFFFF"/>
                </a:solidFill>
              </a:rPr>
              <a:t>In muon’s reference frame:</a:t>
            </a:r>
          </a:p>
        </p:txBody>
      </p:sp>
      <p:graphicFrame>
        <p:nvGraphicFramePr>
          <p:cNvPr id="46085" name="Object 5"/>
          <p:cNvGraphicFramePr>
            <a:graphicFrameLocks noChangeAspect="1"/>
          </p:cNvGraphicFramePr>
          <p:nvPr/>
        </p:nvGraphicFramePr>
        <p:xfrm>
          <a:off x="2667000" y="2819400"/>
          <a:ext cx="3235325" cy="509588"/>
        </p:xfrm>
        <a:graphic>
          <a:graphicData uri="http://schemas.openxmlformats.org/presentationml/2006/ole">
            <mc:AlternateContent xmlns:mc="http://schemas.openxmlformats.org/markup-compatibility/2006">
              <mc:Choice xmlns:v="urn:schemas-microsoft-com:vml" Requires="v">
                <p:oleObj spid="_x0000_s46134" name="Equation" r:id="rId4" imgW="1371600" imgH="215900" progId="Equation.3">
                  <p:embed/>
                </p:oleObj>
              </mc:Choice>
              <mc:Fallback>
                <p:oleObj name="Equation" r:id="rId4" imgW="1371600" imgH="2159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819400"/>
                        <a:ext cx="323532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6" name="Object 6"/>
          <p:cNvGraphicFramePr>
            <a:graphicFrameLocks noChangeAspect="1"/>
          </p:cNvGraphicFramePr>
          <p:nvPr/>
        </p:nvGraphicFramePr>
        <p:xfrm>
          <a:off x="2362200" y="5029200"/>
          <a:ext cx="4051300" cy="560388"/>
        </p:xfrm>
        <a:graphic>
          <a:graphicData uri="http://schemas.openxmlformats.org/presentationml/2006/ole">
            <mc:AlternateContent xmlns:mc="http://schemas.openxmlformats.org/markup-compatibility/2006">
              <mc:Choice xmlns:v="urn:schemas-microsoft-com:vml" Requires="v">
                <p:oleObj spid="_x0000_s46135" name="Equation" r:id="rId6" imgW="1562100" imgH="215900" progId="Equation.3">
                  <p:embed/>
                </p:oleObj>
              </mc:Choice>
              <mc:Fallback>
                <p:oleObj name="Equation" r:id="rId6" imgW="1562100" imgH="2159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029200"/>
                        <a:ext cx="40513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7" name="TextBox 7"/>
          <p:cNvSpPr txBox="1">
            <a:spLocks noChangeArrowheads="1"/>
          </p:cNvSpPr>
          <p:nvPr/>
        </p:nvSpPr>
        <p:spPr bwMode="auto">
          <a:xfrm>
            <a:off x="2057400" y="4495800"/>
            <a:ext cx="4429125" cy="523875"/>
          </a:xfrm>
          <a:prstGeom prst="rect">
            <a:avLst/>
          </a:prstGeom>
          <a:solidFill>
            <a:srgbClr val="0C5C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chemeClr val="bg1"/>
                </a:solidFill>
              </a:rPr>
              <a:t>In Earth’s reference frame:</a:t>
            </a:r>
          </a:p>
        </p:txBody>
      </p:sp>
      <p:graphicFrame>
        <p:nvGraphicFramePr>
          <p:cNvPr id="46088" name="Object 8"/>
          <p:cNvGraphicFramePr>
            <a:graphicFrameLocks noChangeAspect="1"/>
          </p:cNvGraphicFramePr>
          <p:nvPr/>
        </p:nvGraphicFramePr>
        <p:xfrm>
          <a:off x="6934200" y="1752600"/>
          <a:ext cx="1712913" cy="493713"/>
        </p:xfrm>
        <a:graphic>
          <a:graphicData uri="http://schemas.openxmlformats.org/presentationml/2006/ole">
            <mc:AlternateContent xmlns:mc="http://schemas.openxmlformats.org/markup-compatibility/2006">
              <mc:Choice xmlns:v="urn:schemas-microsoft-com:vml" Requires="v">
                <p:oleObj spid="_x0000_s46136" name="Equation" r:id="rId8" imgW="660400" imgH="190500" progId="Equation.3">
                  <p:embed/>
                </p:oleObj>
              </mc:Choice>
              <mc:Fallback>
                <p:oleObj name="Equation" r:id="rId8" imgW="660400" imgH="1905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1752600"/>
                        <a:ext cx="17129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9" name="Object 9"/>
          <p:cNvGraphicFramePr>
            <a:graphicFrameLocks noChangeAspect="1"/>
          </p:cNvGraphicFramePr>
          <p:nvPr/>
        </p:nvGraphicFramePr>
        <p:xfrm>
          <a:off x="2286000" y="1752600"/>
          <a:ext cx="2074863" cy="560388"/>
        </p:xfrm>
        <a:graphic>
          <a:graphicData uri="http://schemas.openxmlformats.org/presentationml/2006/ole">
            <mc:AlternateContent xmlns:mc="http://schemas.openxmlformats.org/markup-compatibility/2006">
              <mc:Choice xmlns:v="urn:schemas-microsoft-com:vml" Requires="v">
                <p:oleObj spid="_x0000_s46137" name="Equation" r:id="rId10" imgW="800100" imgH="215900" progId="Equation.3">
                  <p:embed/>
                </p:oleObj>
              </mc:Choice>
              <mc:Fallback>
                <p:oleObj name="Equation" r:id="rId10" imgW="800100" imgH="21590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1752600"/>
                        <a:ext cx="207486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0" name="Object 10"/>
          <p:cNvGraphicFramePr>
            <a:graphicFrameLocks noChangeAspect="1"/>
          </p:cNvGraphicFramePr>
          <p:nvPr/>
        </p:nvGraphicFramePr>
        <p:xfrm>
          <a:off x="4343400" y="1752600"/>
          <a:ext cx="2273300" cy="560388"/>
        </p:xfrm>
        <a:graphic>
          <a:graphicData uri="http://schemas.openxmlformats.org/presentationml/2006/ole">
            <mc:AlternateContent xmlns:mc="http://schemas.openxmlformats.org/markup-compatibility/2006">
              <mc:Choice xmlns:v="urn:schemas-microsoft-com:vml" Requires="v">
                <p:oleObj spid="_x0000_s46138" name="Equation" r:id="rId12" imgW="876300" imgH="215900" progId="Equation.3">
                  <p:embed/>
                </p:oleObj>
              </mc:Choice>
              <mc:Fallback>
                <p:oleObj name="Equation" r:id="rId12" imgW="876300" imgH="21590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3400" y="1752600"/>
                        <a:ext cx="22733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91" name="TextBox 11"/>
          <p:cNvSpPr txBox="1">
            <a:spLocks noChangeArrowheads="1"/>
          </p:cNvSpPr>
          <p:nvPr/>
        </p:nvSpPr>
        <p:spPr bwMode="auto">
          <a:xfrm>
            <a:off x="2133600" y="762000"/>
            <a:ext cx="4762842" cy="52322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Frisch </a:t>
            </a:r>
            <a:r>
              <a:rPr lang="en-US" altLang="en-US" sz="2800" dirty="0" smtClean="0"/>
              <a:t>and </a:t>
            </a:r>
            <a:r>
              <a:rPr lang="en-US" altLang="en-US" sz="2800" dirty="0"/>
              <a:t>Smith experiment</a:t>
            </a:r>
          </a:p>
        </p:txBody>
      </p:sp>
      <p:sp>
        <p:nvSpPr>
          <p:cNvPr id="13" name="TextBox 12"/>
          <p:cNvSpPr txBox="1">
            <a:spLocks noChangeArrowheads="1"/>
          </p:cNvSpPr>
          <p:nvPr/>
        </p:nvSpPr>
        <p:spPr bwMode="auto">
          <a:xfrm>
            <a:off x="1981200" y="1143000"/>
            <a:ext cx="499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Muons collected 1907 m apart</a:t>
            </a:r>
          </a:p>
        </p:txBody>
      </p:sp>
      <p:sp>
        <p:nvSpPr>
          <p:cNvPr id="46093" name="TextBox 13"/>
          <p:cNvSpPr txBox="1">
            <a:spLocks noChangeArrowheads="1"/>
          </p:cNvSpPr>
          <p:nvPr/>
        </p:nvSpPr>
        <p:spPr bwMode="auto">
          <a:xfrm>
            <a:off x="762000" y="3429000"/>
            <a:ext cx="2325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Time of flight:</a:t>
            </a:r>
          </a:p>
        </p:txBody>
      </p:sp>
      <p:graphicFrame>
        <p:nvGraphicFramePr>
          <p:cNvPr id="46094" name="Object 14"/>
          <p:cNvGraphicFramePr>
            <a:graphicFrameLocks noChangeAspect="1"/>
          </p:cNvGraphicFramePr>
          <p:nvPr/>
        </p:nvGraphicFramePr>
        <p:xfrm>
          <a:off x="3124200" y="3429000"/>
          <a:ext cx="5105400" cy="527050"/>
        </p:xfrm>
        <a:graphic>
          <a:graphicData uri="http://schemas.openxmlformats.org/presentationml/2006/ole">
            <mc:AlternateContent xmlns:mc="http://schemas.openxmlformats.org/markup-compatibility/2006">
              <mc:Choice xmlns:v="urn:schemas-microsoft-com:vml" Requires="v">
                <p:oleObj spid="_x0000_s46139" name="Equation" r:id="rId14" imgW="1968500" imgH="203200" progId="Equation.3">
                  <p:embed/>
                </p:oleObj>
              </mc:Choice>
              <mc:Fallback>
                <p:oleObj name="Equation" r:id="rId14" imgW="1968500" imgH="203200" progId="Equation.3">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24200" y="3429000"/>
                        <a:ext cx="51054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95" name="TextBox 16"/>
          <p:cNvSpPr txBox="1">
            <a:spLocks noChangeArrowheads="1"/>
          </p:cNvSpPr>
          <p:nvPr/>
        </p:nvSpPr>
        <p:spPr bwMode="auto">
          <a:xfrm>
            <a:off x="990600" y="5562600"/>
            <a:ext cx="2325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Time of flight:</a:t>
            </a:r>
          </a:p>
        </p:txBody>
      </p:sp>
      <p:graphicFrame>
        <p:nvGraphicFramePr>
          <p:cNvPr id="46096" name="Object 17"/>
          <p:cNvGraphicFramePr>
            <a:graphicFrameLocks noChangeAspect="1"/>
          </p:cNvGraphicFramePr>
          <p:nvPr/>
        </p:nvGraphicFramePr>
        <p:xfrm>
          <a:off x="3352800" y="5562600"/>
          <a:ext cx="5105400" cy="527050"/>
        </p:xfrm>
        <a:graphic>
          <a:graphicData uri="http://schemas.openxmlformats.org/presentationml/2006/ole">
            <mc:AlternateContent xmlns:mc="http://schemas.openxmlformats.org/markup-compatibility/2006">
              <mc:Choice xmlns:v="urn:schemas-microsoft-com:vml" Requires="v">
                <p:oleObj spid="_x0000_s46140" name="Equation" r:id="rId16" imgW="1968500" imgH="203200" progId="Equation.3">
                  <p:embed/>
                </p:oleObj>
              </mc:Choice>
              <mc:Fallback>
                <p:oleObj name="Equation" r:id="rId16" imgW="1968500" imgH="203200" progId="Equation.3">
                  <p:embed/>
                  <p:pic>
                    <p:nvPicPr>
                      <p:cNvPr id="0"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52800" y="5562600"/>
                        <a:ext cx="51054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97" name="TextBox 15"/>
          <p:cNvSpPr txBox="1">
            <a:spLocks noChangeArrowheads="1"/>
          </p:cNvSpPr>
          <p:nvPr/>
        </p:nvSpPr>
        <p:spPr bwMode="auto">
          <a:xfrm>
            <a:off x="1981200" y="3962400"/>
            <a:ext cx="5802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Font typeface="Symbol" panose="05050102010706020507" pitchFamily="18" charset="2"/>
              <a:buChar char=""/>
            </a:pPr>
            <a:r>
              <a:rPr lang="en-US" altLang="en-US" sz="2800">
                <a:solidFill>
                  <a:srgbClr val="FF0000"/>
                </a:solidFill>
              </a:rPr>
              <a:t>Almost zero </a:t>
            </a:r>
            <a:r>
              <a:rPr lang="en-US" altLang="en-US" sz="2800"/>
              <a:t>muons reach ground</a:t>
            </a:r>
          </a:p>
        </p:txBody>
      </p:sp>
      <p:sp>
        <p:nvSpPr>
          <p:cNvPr id="46098" name="TextBox 19"/>
          <p:cNvSpPr txBox="1">
            <a:spLocks noChangeArrowheads="1"/>
          </p:cNvSpPr>
          <p:nvPr/>
        </p:nvSpPr>
        <p:spPr bwMode="auto">
          <a:xfrm>
            <a:off x="2133600" y="6172200"/>
            <a:ext cx="4891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Font typeface="Symbol" panose="05050102010706020507" pitchFamily="18" charset="2"/>
              <a:buChar char=""/>
            </a:pPr>
            <a:r>
              <a:rPr lang="en-US" altLang="en-US" sz="2800"/>
              <a:t> </a:t>
            </a:r>
            <a:r>
              <a:rPr lang="en-US" altLang="en-US" sz="2800">
                <a:solidFill>
                  <a:srgbClr val="FF0000"/>
                </a:solidFill>
              </a:rPr>
              <a:t>Many</a:t>
            </a:r>
            <a:r>
              <a:rPr lang="en-US" altLang="en-US" sz="2800"/>
              <a:t> muons reach ground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heckerboard(across)">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79388" y="92075"/>
            <a:ext cx="8991600" cy="609600"/>
          </a:xfrm>
        </p:spPr>
        <p:txBody>
          <a:bodyPr/>
          <a:lstStyle/>
          <a:p>
            <a:pPr eaLnBrk="1" hangingPunct="1"/>
            <a:r>
              <a:rPr lang="en-US" altLang="en-US" sz="2400" b="1" smtClean="0">
                <a:solidFill>
                  <a:schemeClr val="bg1"/>
                </a:solidFill>
                <a:cs typeface="Arial" panose="020B0604020202020204" pitchFamily="34" charset="0"/>
              </a:rPr>
              <a:t>Frisch &amp; Wilson cont.</a:t>
            </a:r>
          </a:p>
        </p:txBody>
      </p:sp>
      <p:sp>
        <p:nvSpPr>
          <p:cNvPr id="48131" name="TextBox 11"/>
          <p:cNvSpPr txBox="1">
            <a:spLocks noChangeArrowheads="1"/>
          </p:cNvSpPr>
          <p:nvPr/>
        </p:nvSpPr>
        <p:spPr bwMode="auto">
          <a:xfrm>
            <a:off x="2133600" y="762000"/>
            <a:ext cx="4762842" cy="52322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Frisch </a:t>
            </a:r>
            <a:r>
              <a:rPr lang="en-US" altLang="en-US" sz="2800" dirty="0" smtClean="0"/>
              <a:t>and </a:t>
            </a:r>
            <a:r>
              <a:rPr lang="en-US" altLang="en-US" sz="2800" dirty="0"/>
              <a:t>Smith experiment</a:t>
            </a:r>
          </a:p>
        </p:txBody>
      </p:sp>
      <p:sp>
        <p:nvSpPr>
          <p:cNvPr id="2" name="TextBox 1"/>
          <p:cNvSpPr txBox="1"/>
          <p:nvPr/>
        </p:nvSpPr>
        <p:spPr>
          <a:xfrm>
            <a:off x="762000" y="3505200"/>
            <a:ext cx="7827963" cy="954088"/>
          </a:xfrm>
          <a:prstGeom prst="rect">
            <a:avLst/>
          </a:prstGeom>
          <a:noFill/>
        </p:spPr>
        <p:txBody>
          <a:bodyPr wrap="none">
            <a:spAutoFit/>
          </a:bodyPr>
          <a:lstStyle/>
          <a:p>
            <a:pPr eaLnBrk="1" hangingPunct="1">
              <a:defRPr/>
            </a:pPr>
            <a:r>
              <a:rPr lang="en-US" sz="2800" dirty="0">
                <a:latin typeface="Arial" charset="0"/>
                <a:ea typeface="ＭＳ Ｐゴシック" charset="0"/>
                <a:cs typeface="ＭＳ Ｐゴシック" charset="0"/>
              </a:rPr>
              <a:t>                          Mean lifetime: </a:t>
            </a:r>
          </a:p>
          <a:p>
            <a:pPr marL="457200" indent="-457200" eaLnBrk="1" hangingPunct="1">
              <a:buFont typeface="Wingdings" panose="05000000000000000000" pitchFamily="2" charset="2"/>
              <a:buChar char="§"/>
              <a:defRPr/>
            </a:pPr>
            <a:r>
              <a:rPr lang="en-US" sz="2800" dirty="0">
                <a:latin typeface="Arial" charset="0"/>
                <a:ea typeface="ＭＳ Ｐゴシック" charset="0"/>
                <a:cs typeface="ＭＳ Ｐゴシック" charset="0"/>
              </a:rPr>
              <a:t>measure of probability of all decays occurring</a:t>
            </a:r>
          </a:p>
        </p:txBody>
      </p:sp>
      <p:sp>
        <p:nvSpPr>
          <p:cNvPr id="3" name="TextBox 2"/>
          <p:cNvSpPr txBox="1">
            <a:spLocks noChangeArrowheads="1"/>
          </p:cNvSpPr>
          <p:nvPr/>
        </p:nvSpPr>
        <p:spPr bwMode="auto">
          <a:xfrm>
            <a:off x="838200" y="3124200"/>
            <a:ext cx="5400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Time of flight between collectors:</a:t>
            </a:r>
          </a:p>
        </p:txBody>
      </p:sp>
      <p:graphicFrame>
        <p:nvGraphicFramePr>
          <p:cNvPr id="5" name="Object 4"/>
          <p:cNvGraphicFramePr>
            <a:graphicFrameLocks noChangeAspect="1"/>
          </p:cNvGraphicFramePr>
          <p:nvPr/>
        </p:nvGraphicFramePr>
        <p:xfrm>
          <a:off x="6248400" y="3200400"/>
          <a:ext cx="1250950" cy="493713"/>
        </p:xfrm>
        <a:graphic>
          <a:graphicData uri="http://schemas.openxmlformats.org/presentationml/2006/ole">
            <mc:AlternateContent xmlns:mc="http://schemas.openxmlformats.org/markup-compatibility/2006">
              <mc:Choice xmlns:v="urn:schemas-microsoft-com:vml" Requires="v">
                <p:oleObj spid="_x0000_s48158" name="Equation" r:id="rId4" imgW="482600" imgH="190500" progId="Equation.3">
                  <p:embed/>
                </p:oleObj>
              </mc:Choice>
              <mc:Fallback>
                <p:oleObj name="Equation" r:id="rId4" imgW="482600" imgH="1905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200400"/>
                        <a:ext cx="12509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a:spLocks noChangeArrowheads="1"/>
          </p:cNvSpPr>
          <p:nvPr/>
        </p:nvSpPr>
        <p:spPr bwMode="auto">
          <a:xfrm>
            <a:off x="381000" y="4495800"/>
            <a:ext cx="3352800" cy="5238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Muon frame:</a:t>
            </a:r>
            <a:r>
              <a:rPr lang="en-US" altLang="en-US"/>
              <a:t> </a:t>
            </a:r>
          </a:p>
        </p:txBody>
      </p:sp>
      <p:sp>
        <p:nvSpPr>
          <p:cNvPr id="7" name="TextBox 6"/>
          <p:cNvSpPr txBox="1">
            <a:spLocks noChangeArrowheads="1"/>
          </p:cNvSpPr>
          <p:nvPr/>
        </p:nvSpPr>
        <p:spPr bwMode="auto">
          <a:xfrm>
            <a:off x="4724400" y="4495800"/>
            <a:ext cx="2971800"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Earth frame:</a:t>
            </a:r>
          </a:p>
        </p:txBody>
      </p:sp>
      <p:graphicFrame>
        <p:nvGraphicFramePr>
          <p:cNvPr id="8" name="Object 7"/>
          <p:cNvGraphicFramePr>
            <a:graphicFrameLocks noChangeAspect="1"/>
          </p:cNvGraphicFramePr>
          <p:nvPr/>
        </p:nvGraphicFramePr>
        <p:xfrm>
          <a:off x="2514600" y="4572000"/>
          <a:ext cx="1054100" cy="493713"/>
        </p:xfrm>
        <a:graphic>
          <a:graphicData uri="http://schemas.openxmlformats.org/presentationml/2006/ole">
            <mc:AlternateContent xmlns:mc="http://schemas.openxmlformats.org/markup-compatibility/2006">
              <mc:Choice xmlns:v="urn:schemas-microsoft-com:vml" Requires="v">
                <p:oleObj spid="_x0000_s48159" name="Equation" r:id="rId6" imgW="406400" imgH="190500" progId="Equation.3">
                  <p:embed/>
                </p:oleObj>
              </mc:Choice>
              <mc:Fallback>
                <p:oleObj name="Equation" r:id="rId6" imgW="406400" imgH="1905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572000"/>
                        <a:ext cx="10541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6754813" y="4572000"/>
          <a:ext cx="955675" cy="493713"/>
        </p:xfrm>
        <a:graphic>
          <a:graphicData uri="http://schemas.openxmlformats.org/presentationml/2006/ole">
            <mc:AlternateContent xmlns:mc="http://schemas.openxmlformats.org/markup-compatibility/2006">
              <mc:Choice xmlns:v="urn:schemas-microsoft-com:vml" Requires="v">
                <p:oleObj spid="_x0000_s48160" name="Equation" r:id="rId8" imgW="368300" imgH="190500" progId="Equation.3">
                  <p:embed/>
                </p:oleObj>
              </mc:Choice>
              <mc:Fallback>
                <p:oleObj name="Equation" r:id="rId8" imgW="368300" imgH="190500"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4813" y="4572000"/>
                        <a:ext cx="955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a:spLocks noChangeArrowheads="1"/>
          </p:cNvSpPr>
          <p:nvPr/>
        </p:nvSpPr>
        <p:spPr bwMode="auto">
          <a:xfrm>
            <a:off x="2667000" y="5181600"/>
            <a:ext cx="4275138" cy="523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Number of mean lifetimes</a:t>
            </a:r>
          </a:p>
        </p:txBody>
      </p:sp>
      <p:sp>
        <p:nvSpPr>
          <p:cNvPr id="11" name="TextBox 10"/>
          <p:cNvSpPr txBox="1">
            <a:spLocks noChangeArrowheads="1"/>
          </p:cNvSpPr>
          <p:nvPr/>
        </p:nvSpPr>
        <p:spPr bwMode="auto">
          <a:xfrm>
            <a:off x="2057400" y="5791200"/>
            <a:ext cx="884238" cy="5238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2.90</a:t>
            </a:r>
          </a:p>
        </p:txBody>
      </p:sp>
      <p:sp>
        <p:nvSpPr>
          <p:cNvPr id="13" name="TextBox 12"/>
          <p:cNvSpPr txBox="1">
            <a:spLocks noChangeArrowheads="1"/>
          </p:cNvSpPr>
          <p:nvPr/>
        </p:nvSpPr>
        <p:spPr bwMode="auto">
          <a:xfrm>
            <a:off x="6019800" y="5715000"/>
            <a:ext cx="884238"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0.29</a:t>
            </a:r>
          </a:p>
        </p:txBody>
      </p:sp>
      <p:sp>
        <p:nvSpPr>
          <p:cNvPr id="18" name="TextBox 17"/>
          <p:cNvSpPr txBox="1"/>
          <p:nvPr/>
        </p:nvSpPr>
        <p:spPr>
          <a:xfrm>
            <a:off x="1322388" y="1338263"/>
            <a:ext cx="6019800" cy="1816100"/>
          </a:xfrm>
          <a:prstGeom prst="rect">
            <a:avLst/>
          </a:prstGeom>
          <a:noFill/>
        </p:spPr>
        <p:txBody>
          <a:bodyPr wrap="none">
            <a:spAutoFit/>
          </a:bodyPr>
          <a:lstStyle/>
          <a:p>
            <a:pPr eaLnBrk="1" hangingPunct="1">
              <a:defRPr/>
            </a:pPr>
            <a:r>
              <a:rPr lang="en-US" sz="2800" dirty="0">
                <a:latin typeface="Arial" charset="0"/>
                <a:ea typeface="ＭＳ Ｐゴシック" charset="0"/>
                <a:cs typeface="ＭＳ Ｐゴシック" charset="0"/>
              </a:rPr>
              <a:t>Upper collector: 563 </a:t>
            </a:r>
            <a:r>
              <a:rPr lang="en-US" sz="2800" dirty="0" err="1">
                <a:latin typeface="Arial" charset="0"/>
                <a:ea typeface="ＭＳ Ｐゴシック" charset="0"/>
                <a:cs typeface="ＭＳ Ｐゴシック" charset="0"/>
              </a:rPr>
              <a:t>muons</a:t>
            </a:r>
            <a:r>
              <a:rPr lang="en-US" sz="2800" dirty="0">
                <a:latin typeface="Arial" charset="0"/>
                <a:ea typeface="ＭＳ Ｐゴシック" charset="0"/>
                <a:cs typeface="ＭＳ Ｐゴシック" charset="0"/>
              </a:rPr>
              <a:t> per hour</a:t>
            </a:r>
          </a:p>
          <a:p>
            <a:pPr eaLnBrk="1" hangingPunct="1">
              <a:defRPr/>
            </a:pPr>
            <a:r>
              <a:rPr lang="en-US" sz="2800" dirty="0">
                <a:latin typeface="Arial" charset="0"/>
                <a:ea typeface="ＭＳ Ｐゴシック" charset="0"/>
                <a:cs typeface="ＭＳ Ｐゴシック" charset="0"/>
              </a:rPr>
              <a:t>Lower collector: 412 </a:t>
            </a:r>
            <a:r>
              <a:rPr lang="en-US" sz="2800" dirty="0" err="1">
                <a:latin typeface="Arial" charset="0"/>
                <a:ea typeface="ＭＳ Ｐゴシック" charset="0"/>
                <a:cs typeface="ＭＳ Ｐゴシック" charset="0"/>
              </a:rPr>
              <a:t>muons</a:t>
            </a:r>
            <a:r>
              <a:rPr lang="en-US" sz="2800" dirty="0">
                <a:latin typeface="Arial" charset="0"/>
                <a:ea typeface="ＭＳ Ｐゴシック" charset="0"/>
                <a:cs typeface="ＭＳ Ｐゴシック" charset="0"/>
              </a:rPr>
              <a:t> per hour</a:t>
            </a:r>
          </a:p>
          <a:p>
            <a:pPr marL="285750" indent="-285750" eaLnBrk="1" hangingPunct="1">
              <a:buFont typeface="Symbol" charset="0"/>
              <a:buChar char=""/>
              <a:defRPr/>
            </a:pPr>
            <a:r>
              <a:rPr lang="en-US" sz="2800" dirty="0">
                <a:latin typeface="Arial" charset="0"/>
                <a:ea typeface="ＭＳ Ｐゴシック" charset="0"/>
                <a:cs typeface="ＭＳ Ｐゴシック" charset="0"/>
              </a:rPr>
              <a:t>Prediction correct</a:t>
            </a:r>
          </a:p>
          <a:p>
            <a:pPr marL="285750" indent="-285750" eaLnBrk="1" hangingPunct="1">
              <a:buFont typeface="Symbol" charset="0"/>
              <a:buChar char=""/>
              <a:defRPr/>
            </a:pPr>
            <a:r>
              <a:rPr lang="en-US" sz="2800" dirty="0">
                <a:latin typeface="Arial" charset="0"/>
                <a:ea typeface="ＭＳ Ｐゴシック" charset="0"/>
                <a:cs typeface="ＭＳ Ｐゴシック" charset="0"/>
              </a:rPr>
              <a:t>Einsteinian special relativity works.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ppt_x</p:attrName>
                                        </p:attrNameLst>
                                      </p:cBhvr>
                                      <p:tavLst>
                                        <p:tav tm="0">
                                          <p:val>
                                            <p:strVal val="#ppt_x-#ppt_w*1.125000"/>
                                          </p:val>
                                        </p:tav>
                                        <p:tav tm="100000">
                                          <p:val>
                                            <p:strVal val="#ppt_x"/>
                                          </p:val>
                                        </p:tav>
                                      </p:tavLst>
                                    </p:anim>
                                    <p:animEffect transition="in" filter="wipe(right)">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ppt_x</p:attrName>
                                        </p:attrNameLst>
                                      </p:cBhvr>
                                      <p:tavLst>
                                        <p:tav tm="0">
                                          <p:val>
                                            <p:strVal val="#ppt_x-#ppt_w*1.125000"/>
                                          </p:val>
                                        </p:tav>
                                        <p:tav tm="100000">
                                          <p:val>
                                            <p:strVal val="#ppt_x"/>
                                          </p:val>
                                        </p:tav>
                                      </p:tavLst>
                                    </p:anim>
                                    <p:animEffect transition="in" filter="wipe(right)">
                                      <p:cBhvr>
                                        <p:cTn id="38" dur="500"/>
                                        <p:tgtEl>
                                          <p:spTgt spid="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8"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p:tgtEl>
                                          <p:spTgt spid="14"/>
                                        </p:tgtEl>
                                        <p:attrNameLst>
                                          <p:attrName>ppt_x</p:attrName>
                                        </p:attrNameLst>
                                      </p:cBhvr>
                                      <p:tavLst>
                                        <p:tav tm="0">
                                          <p:val>
                                            <p:strVal val="#ppt_x-#ppt_w*1.125000"/>
                                          </p:val>
                                        </p:tav>
                                        <p:tav tm="100000">
                                          <p:val>
                                            <p:strVal val="#ppt_x"/>
                                          </p:val>
                                        </p:tav>
                                      </p:tavLst>
                                    </p:anim>
                                    <p:animEffect transition="in" filter="wipe(right)">
                                      <p:cBhvr>
                                        <p:cTn id="56" dur="500"/>
                                        <p:tgtEl>
                                          <p:spTgt spid="1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
                                            <p:bg/>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checkerboard(across)">
                                      <p:cBhvr>
                                        <p:cTn id="67" dur="500"/>
                                        <p:tgtEl>
                                          <p:spTgt spid="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checkerboard(across)">
                                      <p:cBhvr>
                                        <p:cTn id="72" dur="500"/>
                                        <p:tgtEl>
                                          <p:spTgt spid="1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checkerboard(across)">
                                      <p:cBhvr>
                                        <p:cTn id="77" dur="500"/>
                                        <p:tgtEl>
                                          <p:spTgt spid="1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3"/>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xit" presetSubtype="0" fill="hold" nodeType="clickEffect">
                                  <p:stCondLst>
                                    <p:cond delay="0"/>
                                  </p:stCondLst>
                                  <p:childTnLst>
                                    <p:set>
                                      <p:cBhvr>
                                        <p:cTn id="85" dur="1" fill="hold">
                                          <p:stCondLst>
                                            <p:cond delay="0"/>
                                          </p:stCondLst>
                                        </p:cTn>
                                        <p:tgtEl>
                                          <p:spTgt spid="5"/>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xit" presetSubtype="0" fill="hold" grpId="0" nodeType="clickEffect">
                                  <p:stCondLst>
                                    <p:cond delay="0"/>
                                  </p:stCondLst>
                                  <p:childTnLst>
                                    <p:set>
                                      <p:cBhvr>
                                        <p:cTn id="89" dur="1" fill="hold">
                                          <p:stCondLst>
                                            <p:cond delay="0"/>
                                          </p:stCondLst>
                                        </p:cTn>
                                        <p:tgtEl>
                                          <p:spTgt spid="2">
                                            <p:txEl>
                                              <p:pRg st="0" end="0"/>
                                            </p:txEl>
                                          </p:spTgt>
                                        </p:tgtEl>
                                        <p:attrNameLst>
                                          <p:attrName>style.visibility</p:attrName>
                                        </p:attrNameLst>
                                      </p:cBhvr>
                                      <p:to>
                                        <p:strVal val="hidden"/>
                                      </p:to>
                                    </p:set>
                                  </p:childTnLst>
                                </p:cTn>
                              </p:par>
                              <p:par>
                                <p:cTn id="90" presetID="1" presetClass="exit" presetSubtype="0" fill="hold" grpId="0" nodeType="withEffect">
                                  <p:stCondLst>
                                    <p:cond delay="0"/>
                                  </p:stCondLst>
                                  <p:childTnLst>
                                    <p:set>
                                      <p:cBhvr>
                                        <p:cTn id="91" dur="1" fill="hold">
                                          <p:stCondLst>
                                            <p:cond delay="0"/>
                                          </p:stCondLst>
                                        </p:cTn>
                                        <p:tgtEl>
                                          <p:spTgt spid="2">
                                            <p:txEl>
                                              <p:pRg st="1" end="1"/>
                                            </p:txEl>
                                          </p:spTgt>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xit" presetSubtype="0" fill="hold" grpId="1" nodeType="clickEffect">
                                  <p:stCondLst>
                                    <p:cond delay="0"/>
                                  </p:stCondLst>
                                  <p:childTnLst>
                                    <p:set>
                                      <p:cBhvr>
                                        <p:cTn id="95" dur="1" fill="hold">
                                          <p:stCondLst>
                                            <p:cond delay="0"/>
                                          </p:stCondLst>
                                        </p:cTn>
                                        <p:tgtEl>
                                          <p:spTgt spid="6">
                                            <p:txEl>
                                              <p:pRg st="0" end="0"/>
                                            </p:txEl>
                                          </p:spTgt>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6">
                                            <p:bg/>
                                          </p:spTgt>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xit" presetSubtype="0" fill="hold" nodeType="clickEffect">
                                  <p:stCondLst>
                                    <p:cond delay="0"/>
                                  </p:stCondLst>
                                  <p:childTnLst>
                                    <p:set>
                                      <p:cBhvr>
                                        <p:cTn id="101" dur="1" fill="hold">
                                          <p:stCondLst>
                                            <p:cond delay="0"/>
                                          </p:stCondLst>
                                        </p:cTn>
                                        <p:tgtEl>
                                          <p:spTgt spid="8"/>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xit" presetSubtype="0" fill="hold" grpId="1" nodeType="clickEffect">
                                  <p:stCondLst>
                                    <p:cond delay="0"/>
                                  </p:stCondLst>
                                  <p:childTnLst>
                                    <p:set>
                                      <p:cBhvr>
                                        <p:cTn id="105" dur="1" fill="hold">
                                          <p:stCondLst>
                                            <p:cond delay="0"/>
                                          </p:stCondLst>
                                        </p:cTn>
                                        <p:tgtEl>
                                          <p:spTgt spid="7">
                                            <p:txEl>
                                              <p:pRg st="0" end="0"/>
                                            </p:txEl>
                                          </p:spTgt>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7">
                                            <p:bg/>
                                          </p:spTgt>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xit" presetSubtype="0" fill="hold" nodeType="clickEffect">
                                  <p:stCondLst>
                                    <p:cond delay="0"/>
                                  </p:stCondLst>
                                  <p:childTnLst>
                                    <p:set>
                                      <p:cBhvr>
                                        <p:cTn id="111" dur="1" fill="hold">
                                          <p:stCondLst>
                                            <p:cond delay="0"/>
                                          </p:stCondLst>
                                        </p:cTn>
                                        <p:tgtEl>
                                          <p:spTgt spid="14"/>
                                        </p:tgtEl>
                                        <p:attrNameLst>
                                          <p:attrName>style.visibility</p:attrName>
                                        </p:attrNameLst>
                                      </p:cBhvr>
                                      <p:to>
                                        <p:strVal val="hidden"/>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 presetClass="exit" presetSubtype="0" fill="hold" grpId="1" nodeType="clickEffect">
                                  <p:stCondLst>
                                    <p:cond delay="0"/>
                                  </p:stCondLst>
                                  <p:childTnLst>
                                    <p:set>
                                      <p:cBhvr>
                                        <p:cTn id="115" dur="1" fill="hold">
                                          <p:stCondLst>
                                            <p:cond delay="0"/>
                                          </p:stCondLst>
                                        </p:cTn>
                                        <p:tgtEl>
                                          <p:spTgt spid="9"/>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 presetClass="exit" presetSubtype="0" fill="hold" grpId="1" nodeType="clickEffect">
                                  <p:stCondLst>
                                    <p:cond delay="0"/>
                                  </p:stCondLst>
                                  <p:childTnLst>
                                    <p:set>
                                      <p:cBhvr>
                                        <p:cTn id="119" dur="1" fill="hold">
                                          <p:stCondLst>
                                            <p:cond delay="0"/>
                                          </p:stCondLst>
                                        </p:cTn>
                                        <p:tgtEl>
                                          <p:spTgt spid="11"/>
                                        </p:tgtEl>
                                        <p:attrNameLst>
                                          <p:attrName>style.visibility</p:attrName>
                                        </p:attrNameLst>
                                      </p:cBhvr>
                                      <p:to>
                                        <p:strVal val="hidden"/>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xit" presetSubtype="0" fill="hold" grpId="1" nodeType="clickEffect">
                                  <p:stCondLst>
                                    <p:cond delay="0"/>
                                  </p:stCondLst>
                                  <p:childTnLst>
                                    <p:set>
                                      <p:cBhvr>
                                        <p:cTn id="123" dur="1" fill="hold">
                                          <p:stCondLst>
                                            <p:cond delay="0"/>
                                          </p:stCondLst>
                                        </p:cTn>
                                        <p:tgtEl>
                                          <p:spTgt spid="13"/>
                                        </p:tgtEl>
                                        <p:attrNameLst>
                                          <p:attrName>style.visibility</p:attrName>
                                        </p:attrNameLst>
                                      </p:cBhvr>
                                      <p:to>
                                        <p:strVal val="hidden"/>
                                      </p:to>
                                    </p:se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2" presetClass="entr" presetSubtype="8" fill="hold" nodeType="clickEffect">
                                  <p:stCondLst>
                                    <p:cond delay="0"/>
                                  </p:stCondLst>
                                  <p:childTnLst>
                                    <p:set>
                                      <p:cBhvr>
                                        <p:cTn id="127" dur="1" fill="hold">
                                          <p:stCondLst>
                                            <p:cond delay="0"/>
                                          </p:stCondLst>
                                        </p:cTn>
                                        <p:tgtEl>
                                          <p:spTgt spid="18">
                                            <p:txEl>
                                              <p:pRg st="0" end="0"/>
                                            </p:txEl>
                                          </p:spTgt>
                                        </p:tgtEl>
                                        <p:attrNameLst>
                                          <p:attrName>style.visibility</p:attrName>
                                        </p:attrNameLst>
                                      </p:cBhvr>
                                      <p:to>
                                        <p:strVal val="visible"/>
                                      </p:to>
                                    </p:set>
                                    <p:animEffect transition="in" filter="wipe(left)">
                                      <p:cBhvr>
                                        <p:cTn id="128" dur="500"/>
                                        <p:tgtEl>
                                          <p:spTgt spid="18">
                                            <p:txEl>
                                              <p:pRg st="0" end="0"/>
                                            </p:txEl>
                                          </p:spTgt>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2" presetClass="entr" presetSubtype="8" fill="hold" nodeType="clickEffect">
                                  <p:stCondLst>
                                    <p:cond delay="0"/>
                                  </p:stCondLst>
                                  <p:childTnLst>
                                    <p:set>
                                      <p:cBhvr>
                                        <p:cTn id="132" dur="1" fill="hold">
                                          <p:stCondLst>
                                            <p:cond delay="0"/>
                                          </p:stCondLst>
                                        </p:cTn>
                                        <p:tgtEl>
                                          <p:spTgt spid="18">
                                            <p:txEl>
                                              <p:pRg st="1" end="1"/>
                                            </p:txEl>
                                          </p:spTgt>
                                        </p:tgtEl>
                                        <p:attrNameLst>
                                          <p:attrName>style.visibility</p:attrName>
                                        </p:attrNameLst>
                                      </p:cBhvr>
                                      <p:to>
                                        <p:strVal val="visible"/>
                                      </p:to>
                                    </p:set>
                                    <p:animEffect transition="in" filter="wipe(left)">
                                      <p:cBhvr>
                                        <p:cTn id="133" dur="500"/>
                                        <p:tgtEl>
                                          <p:spTgt spid="18">
                                            <p:txEl>
                                              <p:pRg st="1" end="1"/>
                                            </p:txEl>
                                          </p:spTgt>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8" fill="hold" nodeType="clickEffect">
                                  <p:stCondLst>
                                    <p:cond delay="0"/>
                                  </p:stCondLst>
                                  <p:childTnLst>
                                    <p:set>
                                      <p:cBhvr>
                                        <p:cTn id="137" dur="1" fill="hold">
                                          <p:stCondLst>
                                            <p:cond delay="0"/>
                                          </p:stCondLst>
                                        </p:cTn>
                                        <p:tgtEl>
                                          <p:spTgt spid="18">
                                            <p:txEl>
                                              <p:pRg st="2" end="2"/>
                                            </p:txEl>
                                          </p:spTgt>
                                        </p:tgtEl>
                                        <p:attrNameLst>
                                          <p:attrName>style.visibility</p:attrName>
                                        </p:attrNameLst>
                                      </p:cBhvr>
                                      <p:to>
                                        <p:strVal val="visible"/>
                                      </p:to>
                                    </p:set>
                                    <p:animEffect transition="in" filter="wipe(left)">
                                      <p:cBhvr>
                                        <p:cTn id="138" dur="500"/>
                                        <p:tgtEl>
                                          <p:spTgt spid="18">
                                            <p:txEl>
                                              <p:pRg st="2" end="2"/>
                                            </p:txEl>
                                          </p:spTgt>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6" presetClass="emph" presetSubtype="0" fill="hold" nodeType="clickEffect">
                                  <p:stCondLst>
                                    <p:cond delay="0"/>
                                  </p:stCondLst>
                                  <p:childTnLst>
                                    <p:animScale>
                                      <p:cBhvr>
                                        <p:cTn id="142" dur="2000" fill="hold"/>
                                        <p:tgtEl>
                                          <p:spTgt spid="18">
                                            <p:txEl>
                                              <p:pRg st="2" end="2"/>
                                            </p:txEl>
                                          </p:spTgt>
                                        </p:tgtEl>
                                      </p:cBhvr>
                                      <p:by x="150000" y="150000"/>
                                    </p:animScale>
                                  </p:childTnLst>
                                </p:cTn>
                              </p:par>
                            </p:childTnLst>
                          </p:cTn>
                        </p:par>
                      </p:childTnLst>
                    </p:cTn>
                  </p:par>
                  <p:par>
                    <p:cTn id="143" fill="hold" nodeType="clickPar">
                      <p:stCondLst>
                        <p:cond delay="indefinite"/>
                      </p:stCondLst>
                      <p:childTnLst>
                        <p:par>
                          <p:cTn id="144" fill="hold" nodeType="withGroup">
                            <p:stCondLst>
                              <p:cond delay="0"/>
                            </p:stCondLst>
                            <p:childTnLst>
                              <p:par>
                                <p:cTn id="145" presetID="55" presetClass="exit" presetSubtype="0" fill="hold" nodeType="clickEffect">
                                  <p:stCondLst>
                                    <p:cond delay="0"/>
                                  </p:stCondLst>
                                  <p:childTnLst>
                                    <p:anim calcmode="lin" valueType="num">
                                      <p:cBhvr>
                                        <p:cTn id="146" dur="1000"/>
                                        <p:tgtEl>
                                          <p:spTgt spid="18">
                                            <p:txEl>
                                              <p:pRg st="2" end="2"/>
                                            </p:txEl>
                                          </p:spTgt>
                                        </p:tgtEl>
                                        <p:attrNameLst>
                                          <p:attrName>ppt_w</p:attrName>
                                        </p:attrNameLst>
                                      </p:cBhvr>
                                      <p:tavLst>
                                        <p:tav tm="0">
                                          <p:val>
                                            <p:strVal val="ppt_w"/>
                                          </p:val>
                                        </p:tav>
                                        <p:tav tm="100000">
                                          <p:val>
                                            <p:strVal val="ppt_w*0.70"/>
                                          </p:val>
                                        </p:tav>
                                      </p:tavLst>
                                    </p:anim>
                                    <p:anim calcmode="lin" valueType="num">
                                      <p:cBhvr>
                                        <p:cTn id="147" dur="1000"/>
                                        <p:tgtEl>
                                          <p:spTgt spid="18">
                                            <p:txEl>
                                              <p:pRg st="2" end="2"/>
                                            </p:txEl>
                                          </p:spTgt>
                                        </p:tgtEl>
                                        <p:attrNameLst>
                                          <p:attrName>ppt_h</p:attrName>
                                        </p:attrNameLst>
                                      </p:cBhvr>
                                      <p:tavLst>
                                        <p:tav tm="0">
                                          <p:val>
                                            <p:strVal val="ppt_h"/>
                                          </p:val>
                                        </p:tav>
                                        <p:tav tm="100000">
                                          <p:val>
                                            <p:strVal val="ppt_h"/>
                                          </p:val>
                                        </p:tav>
                                      </p:tavLst>
                                    </p:anim>
                                    <p:animEffect transition="out" filter="fade">
                                      <p:cBhvr>
                                        <p:cTn id="148" dur="1000"/>
                                        <p:tgtEl>
                                          <p:spTgt spid="18">
                                            <p:txEl>
                                              <p:pRg st="2" end="2"/>
                                            </p:txEl>
                                          </p:spTgt>
                                        </p:tgtEl>
                                      </p:cBhvr>
                                    </p:animEffect>
                                    <p:set>
                                      <p:cBhvr>
                                        <p:cTn id="149" dur="1" fill="hold">
                                          <p:stCondLst>
                                            <p:cond delay="999"/>
                                          </p:stCondLst>
                                        </p:cTn>
                                        <p:tgtEl>
                                          <p:spTgt spid="18">
                                            <p:txEl>
                                              <p:pRg st="2" end="2"/>
                                            </p:txEl>
                                          </p:spTgt>
                                        </p:tgtEl>
                                        <p:attrNameLst>
                                          <p:attrName>style.visibility</p:attrName>
                                        </p:attrNameLst>
                                      </p:cBhvr>
                                      <p:to>
                                        <p:strVal val="hidden"/>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2" presetClass="entr" presetSubtype="1" fill="hold" nodeType="clickEffect">
                                  <p:stCondLst>
                                    <p:cond delay="0"/>
                                  </p:stCondLst>
                                  <p:childTnLst>
                                    <p:set>
                                      <p:cBhvr>
                                        <p:cTn id="153" dur="1" fill="hold">
                                          <p:stCondLst>
                                            <p:cond delay="0"/>
                                          </p:stCondLst>
                                        </p:cTn>
                                        <p:tgtEl>
                                          <p:spTgt spid="18">
                                            <p:txEl>
                                              <p:pRg st="3" end="3"/>
                                            </p:txEl>
                                          </p:spTgt>
                                        </p:tgtEl>
                                        <p:attrNameLst>
                                          <p:attrName>style.visibility</p:attrName>
                                        </p:attrNameLst>
                                      </p:cBhvr>
                                      <p:to>
                                        <p:strVal val="visible"/>
                                      </p:to>
                                    </p:set>
                                    <p:anim calcmode="lin" valueType="num">
                                      <p:cBhvr additive="base">
                                        <p:cTn id="154" dur="500"/>
                                        <p:tgtEl>
                                          <p:spTgt spid="18">
                                            <p:txEl>
                                              <p:pRg st="3" end="3"/>
                                            </p:txEl>
                                          </p:spTgt>
                                        </p:tgtEl>
                                        <p:attrNameLst>
                                          <p:attrName>ppt_y</p:attrName>
                                        </p:attrNameLst>
                                      </p:cBhvr>
                                      <p:tavLst>
                                        <p:tav tm="0">
                                          <p:val>
                                            <p:strVal val="#ppt_y-#ppt_h*1.125000"/>
                                          </p:val>
                                        </p:tav>
                                        <p:tav tm="100000">
                                          <p:val>
                                            <p:strVal val="#ppt_y"/>
                                          </p:val>
                                        </p:tav>
                                      </p:tavLst>
                                    </p:anim>
                                    <p:animEffect transition="in" filter="wipe(down)">
                                      <p:cBhvr>
                                        <p:cTn id="155" dur="500"/>
                                        <p:tgtEl>
                                          <p:spTgt spid="18">
                                            <p:txEl>
                                              <p:pRg st="3" end="3"/>
                                            </p:txEl>
                                          </p:spTgt>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6" presetClass="emph" presetSubtype="0" fill="hold" nodeType="clickEffect">
                                  <p:stCondLst>
                                    <p:cond delay="0"/>
                                  </p:stCondLst>
                                  <p:childTnLst>
                                    <p:animScale>
                                      <p:cBhvr>
                                        <p:cTn id="159" dur="2000" fill="hold"/>
                                        <p:tgtEl>
                                          <p:spTgt spid="18">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P spid="3" grpId="1"/>
      <p:bldP spid="6" grpId="0" build="allAtOnce" animBg="1"/>
      <p:bldP spid="6" grpId="1" build="allAtOnce" animBg="1"/>
      <p:bldP spid="7" grpId="0" build="allAtOnce" animBg="1"/>
      <p:bldP spid="7" grpId="1" build="allAtOnce" animBg="1"/>
      <p:bldP spid="9" grpId="0" animBg="1"/>
      <p:bldP spid="9" grpId="1" animBg="1"/>
      <p:bldP spid="11" grpId="0" animBg="1"/>
      <p:bldP spid="11" grpId="1" animBg="1"/>
      <p:bldP spid="13" grpId="0" animBg="1"/>
      <p:bldP spid="1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AU" altLang="en-US" smtClean="0"/>
          </a:p>
        </p:txBody>
      </p:sp>
      <p:sp>
        <p:nvSpPr>
          <p:cNvPr id="50179" name="Content Placeholder 2"/>
          <p:cNvSpPr>
            <a:spLocks noGrp="1"/>
          </p:cNvSpPr>
          <p:nvPr>
            <p:ph idx="1"/>
          </p:nvPr>
        </p:nvSpPr>
        <p:spPr/>
        <p:txBody>
          <a:bodyPr/>
          <a:lstStyle/>
          <a:p>
            <a:endParaRPr lang="en-AU" altLang="en-US" smtClean="0"/>
          </a:p>
        </p:txBody>
      </p:sp>
      <p:pic>
        <p:nvPicPr>
          <p:cNvPr id="501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762000"/>
            <a:ext cx="4922838" cy="59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762000"/>
            <a:ext cx="4149725" cy="594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8600" y="0"/>
            <a:ext cx="8763000" cy="609600"/>
          </a:xfrm>
        </p:spPr>
        <p:txBody>
          <a:bodyPr/>
          <a:lstStyle/>
          <a:p>
            <a:pPr algn="ctr" eaLnBrk="1" hangingPunct="1"/>
            <a:r>
              <a:rPr lang="en-US" altLang="en-US" sz="2400" b="1" dirty="0" smtClean="0">
                <a:solidFill>
                  <a:schemeClr val="bg1"/>
                </a:solidFill>
                <a:cs typeface="Arial" panose="020B0604020202020204" pitchFamily="34" charset="0"/>
              </a:rPr>
              <a:t>Agreement/disagreement in muon and Earth frames </a:t>
            </a:r>
            <a:br>
              <a:rPr lang="en-US" altLang="en-US" sz="2400" b="1" dirty="0" smtClean="0">
                <a:solidFill>
                  <a:schemeClr val="bg1"/>
                </a:solidFill>
                <a:cs typeface="Arial" panose="020B0604020202020204" pitchFamily="34" charset="0"/>
              </a:rPr>
            </a:br>
            <a:r>
              <a:rPr lang="en-US" altLang="en-US" sz="2400" b="1" dirty="0" smtClean="0">
                <a:solidFill>
                  <a:schemeClr val="bg1"/>
                </a:solidFill>
                <a:cs typeface="Arial" panose="020B0604020202020204" pitchFamily="34" charset="0"/>
              </a:rPr>
              <a:t>(Frisch and Wilson cont.)</a:t>
            </a:r>
          </a:p>
        </p:txBody>
      </p:sp>
      <p:sp>
        <p:nvSpPr>
          <p:cNvPr id="3" name="TextBox 2"/>
          <p:cNvSpPr txBox="1"/>
          <p:nvPr/>
        </p:nvSpPr>
        <p:spPr>
          <a:xfrm>
            <a:off x="762000" y="1371600"/>
            <a:ext cx="7070725" cy="1816100"/>
          </a:xfrm>
          <a:prstGeom prst="rect">
            <a:avLst/>
          </a:prstGeom>
          <a:solidFill>
            <a:srgbClr val="CCFFCC"/>
          </a:solidFill>
        </p:spPr>
        <p:txBody>
          <a:bodyPr wrap="none">
            <a:spAutoFit/>
          </a:bodyPr>
          <a:lstStyle/>
          <a:p>
            <a:pPr eaLnBrk="1" hangingPunct="1">
              <a:defRPr/>
            </a:pPr>
            <a:r>
              <a:rPr lang="en-US" sz="2800" dirty="0">
                <a:latin typeface="Arial" charset="0"/>
                <a:ea typeface="ＭＳ Ｐゴシック" charset="0"/>
                <a:cs typeface="ＭＳ Ｐゴシック" charset="0"/>
              </a:rPr>
              <a:t>Agreement in both </a:t>
            </a:r>
            <a:r>
              <a:rPr lang="en-US" sz="2800" dirty="0" err="1">
                <a:latin typeface="Arial" charset="0"/>
                <a:ea typeface="ＭＳ Ｐゴシック" charset="0"/>
                <a:cs typeface="ＭＳ Ｐゴシック" charset="0"/>
              </a:rPr>
              <a:t>muon</a:t>
            </a:r>
            <a:r>
              <a:rPr lang="en-US" sz="2800" dirty="0">
                <a:latin typeface="Arial" charset="0"/>
                <a:ea typeface="ＭＳ Ｐゴシック" charset="0"/>
                <a:cs typeface="ＭＳ Ｐゴシック" charset="0"/>
              </a:rPr>
              <a:t> and Earth frames:</a:t>
            </a:r>
          </a:p>
          <a:p>
            <a:pPr marL="457200" indent="-457200" eaLnBrk="1" hangingPunct="1">
              <a:buFont typeface="Arial"/>
              <a:buChar char="•"/>
              <a:defRPr/>
            </a:pPr>
            <a:r>
              <a:rPr lang="en-US" sz="2800" dirty="0">
                <a:latin typeface="Arial" charset="0"/>
                <a:ea typeface="ＭＳ Ｐゴシック" charset="0"/>
                <a:cs typeface="ＭＳ Ｐゴシック" charset="0"/>
              </a:rPr>
              <a:t>Relative speed</a:t>
            </a:r>
          </a:p>
          <a:p>
            <a:pPr marL="457200" indent="-457200" eaLnBrk="1" hangingPunct="1">
              <a:buFont typeface="Arial"/>
              <a:buChar char="•"/>
              <a:defRPr/>
            </a:pPr>
            <a:r>
              <a:rPr lang="en-US" sz="2800" dirty="0">
                <a:latin typeface="Arial" charset="0"/>
                <a:ea typeface="ＭＳ Ｐゴシック" charset="0"/>
                <a:cs typeface="ＭＳ Ｐゴシック" charset="0"/>
              </a:rPr>
              <a:t>Number of physical decays of </a:t>
            </a:r>
            <a:r>
              <a:rPr lang="en-US" sz="2800" dirty="0" err="1">
                <a:latin typeface="Arial" charset="0"/>
                <a:ea typeface="ＭＳ Ｐゴシック" charset="0"/>
                <a:cs typeface="ＭＳ Ｐゴシック" charset="0"/>
              </a:rPr>
              <a:t>muons</a:t>
            </a:r>
            <a:endParaRPr lang="en-US" sz="2800" dirty="0">
              <a:latin typeface="Arial" charset="0"/>
              <a:ea typeface="ＭＳ Ｐゴシック" charset="0"/>
              <a:cs typeface="ＭＳ Ｐゴシック" charset="0"/>
            </a:endParaRPr>
          </a:p>
          <a:p>
            <a:pPr marL="457200" indent="-457200" eaLnBrk="1" hangingPunct="1">
              <a:buFont typeface="Arial"/>
              <a:buChar char="•"/>
              <a:defRPr/>
            </a:pPr>
            <a:r>
              <a:rPr lang="en-US" sz="2800" dirty="0">
                <a:latin typeface="Arial" charset="0"/>
                <a:ea typeface="ＭＳ Ｐゴシック" charset="0"/>
                <a:cs typeface="ＭＳ Ｐゴシック" charset="0"/>
              </a:rPr>
              <a:t>Number of elapsed mean lifetimes</a:t>
            </a:r>
          </a:p>
        </p:txBody>
      </p:sp>
      <p:sp>
        <p:nvSpPr>
          <p:cNvPr id="4" name="TextBox 3"/>
          <p:cNvSpPr txBox="1"/>
          <p:nvPr/>
        </p:nvSpPr>
        <p:spPr>
          <a:xfrm>
            <a:off x="838200" y="3886200"/>
            <a:ext cx="6751638" cy="1816100"/>
          </a:xfrm>
          <a:prstGeom prst="rect">
            <a:avLst/>
          </a:prstGeom>
          <a:solidFill>
            <a:srgbClr val="FF6600"/>
          </a:solidFill>
        </p:spPr>
        <p:txBody>
          <a:bodyPr wrap="none">
            <a:spAutoFit/>
          </a:bodyPr>
          <a:lstStyle/>
          <a:p>
            <a:pPr eaLnBrk="1" hangingPunct="1">
              <a:defRPr/>
            </a:pPr>
            <a:r>
              <a:rPr lang="en-US" sz="2800" dirty="0">
                <a:latin typeface="Arial" charset="0"/>
                <a:ea typeface="ＭＳ Ｐゴシック" charset="0"/>
                <a:cs typeface="ＭＳ Ｐゴシック" charset="0"/>
              </a:rPr>
              <a:t>Disagreement in </a:t>
            </a:r>
            <a:r>
              <a:rPr lang="en-US" sz="2800" dirty="0" err="1">
                <a:latin typeface="Arial" charset="0"/>
                <a:ea typeface="ＭＳ Ｐゴシック" charset="0"/>
                <a:cs typeface="ＭＳ Ｐゴシック" charset="0"/>
              </a:rPr>
              <a:t>muon</a:t>
            </a:r>
            <a:r>
              <a:rPr lang="en-US" sz="2800" dirty="0">
                <a:latin typeface="Arial" charset="0"/>
                <a:ea typeface="ＭＳ Ｐゴシック" charset="0"/>
                <a:cs typeface="ＭＳ Ｐゴシック" charset="0"/>
              </a:rPr>
              <a:t> and Earth frames:</a:t>
            </a:r>
          </a:p>
          <a:p>
            <a:pPr marL="457200" indent="-457200" eaLnBrk="1" hangingPunct="1">
              <a:buFont typeface="Arial"/>
              <a:buChar char="•"/>
              <a:defRPr/>
            </a:pPr>
            <a:r>
              <a:rPr lang="en-US" sz="2800" dirty="0">
                <a:latin typeface="Arial" charset="0"/>
                <a:ea typeface="ＭＳ Ｐゴシック" charset="0"/>
                <a:cs typeface="ＭＳ Ｐゴシック" charset="0"/>
              </a:rPr>
              <a:t>Mean lifetime</a:t>
            </a:r>
          </a:p>
          <a:p>
            <a:pPr marL="457200" indent="-457200" eaLnBrk="1" hangingPunct="1">
              <a:buFont typeface="Arial"/>
              <a:buChar char="•"/>
              <a:defRPr/>
            </a:pPr>
            <a:r>
              <a:rPr lang="en-US" sz="2800" dirty="0">
                <a:latin typeface="Arial" charset="0"/>
                <a:ea typeface="ＭＳ Ｐゴシック" charset="0"/>
                <a:cs typeface="ＭＳ Ｐゴシック" charset="0"/>
              </a:rPr>
              <a:t>Distance between collectors </a:t>
            </a:r>
          </a:p>
          <a:p>
            <a:pPr eaLnBrk="1" hangingPunct="1">
              <a:defRPr/>
            </a:pPr>
            <a:r>
              <a:rPr lang="en-US" sz="2800" dirty="0">
                <a:latin typeface="Arial" charset="0"/>
                <a:ea typeface="ＭＳ Ｐゴシック" charset="0"/>
                <a:cs typeface="ＭＳ Ｐゴシック" charset="0"/>
              </a:rPr>
              <a:t>       =&gt; </a:t>
            </a:r>
            <a:r>
              <a:rPr lang="en-US" sz="2800" dirty="0" err="1">
                <a:latin typeface="Arial" charset="0"/>
                <a:ea typeface="ＭＳ Ｐゴシック" charset="0"/>
                <a:cs typeface="ＭＳ Ｐゴシック" charset="0"/>
              </a:rPr>
              <a:t>muon</a:t>
            </a:r>
            <a:r>
              <a:rPr lang="en-US" sz="2800" dirty="0">
                <a:latin typeface="Arial" charset="0"/>
                <a:ea typeface="ＭＳ Ｐゴシック" charset="0"/>
                <a:cs typeface="ＭＳ Ｐゴシック" charset="0"/>
              </a:rPr>
              <a:t> numbers reaching ground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1" fill="hold"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50" dur="500"/>
                                        <p:tgtEl>
                                          <p:spTgt spid="4">
                                            <p:txEl>
                                              <p:pRg st="1" end="1"/>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1"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down)">
                                      <p:cBhvr>
                                        <p:cTn id="56" dur="500"/>
                                        <p:tgtEl>
                                          <p:spTgt spid="4">
                                            <p:txEl>
                                              <p:pRg st="2" end="2"/>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1" fill="hold"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 calcmode="lin" valueType="num">
                                      <p:cBhvr additive="base">
                                        <p:cTn id="61"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down)">
                                      <p:cBhvr>
                                        <p:cTn id="62" dur="500"/>
                                        <p:tgtEl>
                                          <p:spTgt spid="4">
                                            <p:txEl>
                                              <p:pRg st="3" end="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bg/>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txEl>
                                              <p:pRg st="0" end="0"/>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
                                            <p:txEl>
                                              <p:pRg st="1" end="1"/>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
                                            <p:txEl>
                                              <p:pRg st="2" end="2"/>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p:cNvPicPr>
            <a:picLocks noChangeAspect="1"/>
          </p:cNvPicPr>
          <p:nvPr/>
        </p:nvPicPr>
        <p:blipFill>
          <a:blip r:embed="rId3">
            <a:extLst>
              <a:ext uri="{28A0092B-C50C-407E-A947-70E740481C1C}">
                <a14:useLocalDpi xmlns:a14="http://schemas.microsoft.com/office/drawing/2010/main" val="0"/>
              </a:ext>
            </a:extLst>
          </a:blip>
          <a:srcRect l="5087" t="6645" r="3517"/>
          <a:stretch>
            <a:fillRect/>
          </a:stretch>
        </p:blipFill>
        <p:spPr bwMode="auto">
          <a:xfrm>
            <a:off x="3632200" y="1069975"/>
            <a:ext cx="54483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itle 1"/>
          <p:cNvSpPr>
            <a:spLocks noGrp="1"/>
          </p:cNvSpPr>
          <p:nvPr>
            <p:ph type="title"/>
          </p:nvPr>
        </p:nvSpPr>
        <p:spPr>
          <a:xfrm>
            <a:off x="152400" y="76200"/>
            <a:ext cx="6705600" cy="533400"/>
          </a:xfrm>
        </p:spPr>
        <p:txBody>
          <a:bodyPr/>
          <a:lstStyle/>
          <a:p>
            <a:pPr eaLnBrk="1" hangingPunct="1"/>
            <a:r>
              <a:rPr lang="en-US" altLang="en-US" sz="2400" b="1" smtClean="0">
                <a:solidFill>
                  <a:schemeClr val="bg1"/>
                </a:solidFill>
                <a:cs typeface="Arial" panose="020B0604020202020204" pitchFamily="34" charset="0"/>
              </a:rPr>
              <a:t>Simultaneity: in an inertial frame</a:t>
            </a:r>
          </a:p>
        </p:txBody>
      </p:sp>
      <p:sp>
        <p:nvSpPr>
          <p:cNvPr id="53252" name="TextBox 2"/>
          <p:cNvSpPr txBox="1">
            <a:spLocks noChangeArrowheads="1"/>
          </p:cNvSpPr>
          <p:nvPr/>
        </p:nvSpPr>
        <p:spPr bwMode="auto">
          <a:xfrm>
            <a:off x="241300" y="2109788"/>
            <a:ext cx="335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400"/>
              <a:t>A light is placed equidistant from two sensors</a:t>
            </a:r>
          </a:p>
        </p:txBody>
      </p:sp>
      <p:sp>
        <p:nvSpPr>
          <p:cNvPr id="53253" name="TextBox 3"/>
          <p:cNvSpPr txBox="1">
            <a:spLocks noChangeArrowheads="1"/>
          </p:cNvSpPr>
          <p:nvPr/>
        </p:nvSpPr>
        <p:spPr bwMode="auto">
          <a:xfrm>
            <a:off x="74613" y="4038600"/>
            <a:ext cx="36861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400"/>
              <a:t>In reference frame, Tsub0</a:t>
            </a:r>
          </a:p>
          <a:p>
            <a:pPr eaLnBrk="1" hangingPunct="1">
              <a:lnSpc>
                <a:spcPct val="100000"/>
              </a:lnSpc>
              <a:spcBef>
                <a:spcPct val="0"/>
              </a:spcBef>
            </a:pPr>
            <a:r>
              <a:rPr lang="en-US" altLang="en-US" sz="2400"/>
              <a:t>When light is turned </a:t>
            </a:r>
            <a:r>
              <a:rPr lang="en-US" altLang="en-US" sz="2400">
                <a:solidFill>
                  <a:srgbClr val="FF6600"/>
                </a:solidFill>
              </a:rPr>
              <a:t>on</a:t>
            </a:r>
          </a:p>
          <a:p>
            <a:pPr eaLnBrk="1" hangingPunct="1">
              <a:lnSpc>
                <a:spcPct val="100000"/>
              </a:lnSpc>
              <a:spcBef>
                <a:spcPct val="0"/>
              </a:spcBef>
            </a:pPr>
            <a:r>
              <a:rPr lang="en-US" altLang="en-US" sz="2400"/>
              <a:t>A and B turn </a:t>
            </a:r>
            <a:r>
              <a:rPr lang="en-US" altLang="en-US" sz="2400">
                <a:solidFill>
                  <a:srgbClr val="008000"/>
                </a:solidFill>
              </a:rPr>
              <a:t>green</a:t>
            </a:r>
          </a:p>
          <a:p>
            <a:pPr eaLnBrk="1" hangingPunct="1">
              <a:lnSpc>
                <a:spcPct val="100000"/>
              </a:lnSpc>
              <a:spcBef>
                <a:spcPct val="0"/>
              </a:spcBef>
            </a:pPr>
            <a:r>
              <a:rPr lang="en-US" altLang="en-US" sz="2400">
                <a:solidFill>
                  <a:srgbClr val="008000"/>
                </a:solidFill>
              </a:rPr>
              <a:t>Simultaneously</a:t>
            </a:r>
          </a:p>
          <a:p>
            <a:pPr eaLnBrk="1" hangingPunct="1">
              <a:lnSpc>
                <a:spcPct val="100000"/>
              </a:lnSpc>
              <a:spcBef>
                <a:spcPct val="0"/>
              </a:spcBef>
            </a:pPr>
            <a:endParaRPr lang="en-US" altLang="en-US" sz="280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p:cNvPicPr>
          <p:nvPr/>
        </p:nvPicPr>
        <p:blipFill>
          <a:blip r:embed="rId3">
            <a:extLst>
              <a:ext uri="{28A0092B-C50C-407E-A947-70E740481C1C}">
                <a14:useLocalDpi xmlns:a14="http://schemas.microsoft.com/office/drawing/2010/main" val="0"/>
              </a:ext>
            </a:extLst>
          </a:blip>
          <a:srcRect l="5334" t="8546" r="5334" b="4274"/>
          <a:stretch>
            <a:fillRect/>
          </a:stretch>
        </p:blipFill>
        <p:spPr bwMode="auto">
          <a:xfrm>
            <a:off x="3733800" y="914400"/>
            <a:ext cx="510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le 1"/>
          <p:cNvSpPr>
            <a:spLocks noGrp="1"/>
          </p:cNvSpPr>
          <p:nvPr>
            <p:ph type="title"/>
          </p:nvPr>
        </p:nvSpPr>
        <p:spPr>
          <a:xfrm>
            <a:off x="152400" y="0"/>
            <a:ext cx="8382000" cy="609600"/>
          </a:xfrm>
        </p:spPr>
        <p:txBody>
          <a:bodyPr/>
          <a:lstStyle/>
          <a:p>
            <a:pPr eaLnBrk="1" hangingPunct="1"/>
            <a:r>
              <a:rPr lang="en-US" altLang="en-US" sz="2400" b="1" smtClean="0">
                <a:solidFill>
                  <a:schemeClr val="bg1"/>
                </a:solidFill>
                <a:cs typeface="Arial" panose="020B0604020202020204" pitchFamily="34" charset="0"/>
              </a:rPr>
              <a:t>Simultaneity: watching from another inertial frame</a:t>
            </a:r>
          </a:p>
        </p:txBody>
      </p:sp>
      <p:sp>
        <p:nvSpPr>
          <p:cNvPr id="55300" name="TextBox 2"/>
          <p:cNvSpPr txBox="1">
            <a:spLocks noChangeArrowheads="1"/>
          </p:cNvSpPr>
          <p:nvPr/>
        </p:nvSpPr>
        <p:spPr bwMode="auto">
          <a:xfrm>
            <a:off x="200025" y="1935163"/>
            <a:ext cx="3679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A light is placed equidistant from two sensors</a:t>
            </a:r>
          </a:p>
        </p:txBody>
      </p:sp>
      <p:sp>
        <p:nvSpPr>
          <p:cNvPr id="55301" name="TextBox 3"/>
          <p:cNvSpPr txBox="1">
            <a:spLocks noChangeArrowheads="1"/>
          </p:cNvSpPr>
          <p:nvPr/>
        </p:nvSpPr>
        <p:spPr bwMode="auto">
          <a:xfrm>
            <a:off x="152400" y="4343400"/>
            <a:ext cx="47164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In reference frame, T</a:t>
            </a:r>
          </a:p>
          <a:p>
            <a:pPr eaLnBrk="1" hangingPunct="1">
              <a:lnSpc>
                <a:spcPct val="100000"/>
              </a:lnSpc>
              <a:spcBef>
                <a:spcPct val="0"/>
              </a:spcBef>
            </a:pPr>
            <a:r>
              <a:rPr lang="en-US" altLang="en-US" sz="2800"/>
              <a:t>When light is turned </a:t>
            </a:r>
            <a:r>
              <a:rPr lang="en-US" altLang="en-US" sz="2800">
                <a:solidFill>
                  <a:srgbClr val="FF6600"/>
                </a:solidFill>
              </a:rPr>
              <a:t>on</a:t>
            </a:r>
          </a:p>
          <a:p>
            <a:pPr eaLnBrk="1" hangingPunct="1">
              <a:lnSpc>
                <a:spcPct val="100000"/>
              </a:lnSpc>
              <a:spcBef>
                <a:spcPct val="0"/>
              </a:spcBef>
            </a:pPr>
            <a:r>
              <a:rPr lang="en-US" altLang="en-US" sz="2800"/>
              <a:t>First, A turns </a:t>
            </a:r>
            <a:r>
              <a:rPr lang="en-US" altLang="en-US" sz="2800">
                <a:solidFill>
                  <a:srgbClr val="008000"/>
                </a:solidFill>
              </a:rPr>
              <a:t>green</a:t>
            </a:r>
          </a:p>
          <a:p>
            <a:pPr eaLnBrk="1" hangingPunct="1">
              <a:lnSpc>
                <a:spcPct val="100000"/>
              </a:lnSpc>
              <a:spcBef>
                <a:spcPct val="0"/>
              </a:spcBef>
            </a:pPr>
            <a:r>
              <a:rPr lang="en-US" altLang="en-US" sz="2800"/>
              <a:t>Then, B turns </a:t>
            </a:r>
            <a:r>
              <a:rPr lang="en-US" altLang="en-US" sz="2800">
                <a:solidFill>
                  <a:srgbClr val="008000"/>
                </a:solidFill>
              </a:rPr>
              <a:t>green</a:t>
            </a:r>
          </a:p>
          <a:p>
            <a:pPr eaLnBrk="1" hangingPunct="1">
              <a:lnSpc>
                <a:spcPct val="100000"/>
              </a:lnSpc>
              <a:spcBef>
                <a:spcPct val="0"/>
              </a:spcBef>
            </a:pPr>
            <a:r>
              <a:rPr lang="en-US" altLang="en-US" sz="2800"/>
              <a:t>Events are not simultaneous</a:t>
            </a:r>
          </a:p>
          <a:p>
            <a:pPr eaLnBrk="1" hangingPunct="1">
              <a:lnSpc>
                <a:spcPct val="100000"/>
              </a:lnSpc>
              <a:spcBef>
                <a:spcPct val="0"/>
              </a:spcBef>
            </a:pPr>
            <a:endParaRPr lang="en-US" altLang="en-US" sz="280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52400" y="152400"/>
            <a:ext cx="3657600" cy="457200"/>
          </a:xfrm>
        </p:spPr>
        <p:txBody>
          <a:bodyPr/>
          <a:lstStyle/>
          <a:p>
            <a:pPr eaLnBrk="1" hangingPunct="1"/>
            <a:r>
              <a:rPr lang="en-US" altLang="en-US" sz="2400" b="1" smtClean="0">
                <a:solidFill>
                  <a:schemeClr val="bg1"/>
                </a:solidFill>
                <a:cs typeface="Arial" panose="020B0604020202020204" pitchFamily="34" charset="0"/>
              </a:rPr>
              <a:t>Simultaneity: Summary</a:t>
            </a:r>
          </a:p>
        </p:txBody>
      </p:sp>
      <p:sp>
        <p:nvSpPr>
          <p:cNvPr id="2" name="TextBox 1"/>
          <p:cNvSpPr txBox="1">
            <a:spLocks noChangeArrowheads="1"/>
          </p:cNvSpPr>
          <p:nvPr/>
        </p:nvSpPr>
        <p:spPr bwMode="auto">
          <a:xfrm>
            <a:off x="1555750" y="1114364"/>
            <a:ext cx="57927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spcBef>
                <a:spcPct val="0"/>
              </a:spcBef>
            </a:pPr>
            <a:r>
              <a:rPr lang="en-US" altLang="en-US" sz="2800" dirty="0"/>
              <a:t>Two events are simultaneous when</a:t>
            </a:r>
          </a:p>
          <a:p>
            <a:pPr algn="ctr" eaLnBrk="1" hangingPunct="1">
              <a:lnSpc>
                <a:spcPct val="100000"/>
              </a:lnSpc>
              <a:spcBef>
                <a:spcPct val="0"/>
              </a:spcBef>
            </a:pPr>
            <a:r>
              <a:rPr lang="en-US" altLang="en-US" sz="2800" dirty="0"/>
              <a:t>they occur at the same time</a:t>
            </a:r>
          </a:p>
        </p:txBody>
      </p:sp>
      <p:sp>
        <p:nvSpPr>
          <p:cNvPr id="3" name="TextBox 2"/>
          <p:cNvSpPr txBox="1">
            <a:spLocks noChangeArrowheads="1"/>
          </p:cNvSpPr>
          <p:nvPr/>
        </p:nvSpPr>
        <p:spPr bwMode="auto">
          <a:xfrm>
            <a:off x="1066800" y="2514600"/>
            <a:ext cx="67706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spcBef>
                <a:spcPct val="0"/>
              </a:spcBef>
            </a:pPr>
            <a:r>
              <a:rPr lang="en-US" altLang="en-US" sz="2800"/>
              <a:t>Simultaneous events in one inertial frame</a:t>
            </a:r>
          </a:p>
          <a:p>
            <a:pPr algn="ctr" eaLnBrk="1" hangingPunct="1">
              <a:lnSpc>
                <a:spcPct val="100000"/>
              </a:lnSpc>
              <a:spcBef>
                <a:spcPct val="0"/>
              </a:spcBef>
            </a:pPr>
            <a:r>
              <a:rPr lang="en-US" altLang="en-US" sz="2800"/>
              <a:t> may </a:t>
            </a:r>
            <a:r>
              <a:rPr lang="en-US" altLang="en-US" sz="2800">
                <a:solidFill>
                  <a:srgbClr val="FF0000"/>
                </a:solidFill>
              </a:rPr>
              <a:t>not</a:t>
            </a:r>
            <a:r>
              <a:rPr lang="en-US" altLang="en-US" sz="2800"/>
              <a:t> be simultaneous</a:t>
            </a:r>
          </a:p>
          <a:p>
            <a:pPr algn="ctr" eaLnBrk="1" hangingPunct="1">
              <a:lnSpc>
                <a:spcPct val="100000"/>
              </a:lnSpc>
              <a:spcBef>
                <a:spcPct val="0"/>
              </a:spcBef>
            </a:pPr>
            <a:r>
              <a:rPr lang="en-US" altLang="en-US" sz="2800"/>
              <a:t>in another inertial frame of reference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heckerboard(across)">
                                      <p:cBhvr>
                                        <p:cTn id="22" dur="500"/>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heckerboard(across)">
                                      <p:cBhvr>
                                        <p:cTn id="27" dur="500"/>
                                        <p:tgtEl>
                                          <p:spTgt spid="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wipe(down)">
                                      <p:cBhvr>
                                        <p:cTn id="3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a:xfrm>
            <a:off x="152400" y="1981200"/>
            <a:ext cx="7772400" cy="860425"/>
          </a:xfrm>
        </p:spPr>
        <p:txBody>
          <a:bodyPr/>
          <a:lstStyle/>
          <a:p>
            <a:pPr eaLnBrk="1" hangingPunct="1"/>
            <a:r>
              <a:rPr lang="en-US" altLang="en-US" smtClean="0">
                <a:cs typeface="Arial" panose="020B0604020202020204" pitchFamily="34" charset="0"/>
              </a:rPr>
              <a:t>Chapter 6: Einstein’s special relativity</a:t>
            </a:r>
          </a:p>
        </p:txBody>
      </p:sp>
      <p:sp>
        <p:nvSpPr>
          <p:cNvPr id="59395" name="TextBox 1"/>
          <p:cNvSpPr txBox="1">
            <a:spLocks noChangeArrowheads="1"/>
          </p:cNvSpPr>
          <p:nvPr/>
        </p:nvSpPr>
        <p:spPr bwMode="auto">
          <a:xfrm>
            <a:off x="1893888" y="3352800"/>
            <a:ext cx="6564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FFFFFF"/>
                </a:solidFill>
              </a:rPr>
              <a:t>Einstein’s famous equation</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52400" y="152400"/>
            <a:ext cx="8077200" cy="457200"/>
          </a:xfrm>
        </p:spPr>
        <p:txBody>
          <a:bodyPr/>
          <a:lstStyle/>
          <a:p>
            <a:pPr eaLnBrk="1" hangingPunct="1"/>
            <a:r>
              <a:rPr lang="en-US" altLang="en-US" sz="2400" b="1" smtClean="0">
                <a:solidFill>
                  <a:schemeClr val="bg1"/>
                </a:solidFill>
                <a:cs typeface="Arial" panose="020B0604020202020204" pitchFamily="34" charset="0"/>
              </a:rPr>
              <a:t>Mass</a:t>
            </a:r>
          </a:p>
        </p:txBody>
      </p:sp>
      <p:sp>
        <p:nvSpPr>
          <p:cNvPr id="3" name="TextBox 2"/>
          <p:cNvSpPr txBox="1"/>
          <p:nvPr/>
        </p:nvSpPr>
        <p:spPr>
          <a:xfrm>
            <a:off x="609600" y="1828800"/>
            <a:ext cx="7696200" cy="1816100"/>
          </a:xfrm>
          <a:prstGeom prst="rect">
            <a:avLst/>
          </a:prstGeom>
          <a:noFill/>
        </p:spPr>
        <p:txBody>
          <a:bodyPr>
            <a:spAutoFit/>
          </a:bodyPr>
          <a:lstStyle/>
          <a:p>
            <a:pPr eaLnBrk="1" hangingPunct="1">
              <a:defRPr/>
            </a:pPr>
            <a:r>
              <a:rPr lang="en-US" sz="2800" dirty="0">
                <a:latin typeface="Arial" charset="0"/>
                <a:ea typeface="ＭＳ Ｐゴシック" charset="0"/>
                <a:cs typeface="ＭＳ Ｐゴシック" charset="0"/>
              </a:rPr>
              <a:t>Rest or proper mass:</a:t>
            </a:r>
          </a:p>
          <a:p>
            <a:pPr marL="457200" indent="-457200" eaLnBrk="1" hangingPunct="1">
              <a:buFont typeface="Arial"/>
              <a:buChar char="•"/>
              <a:defRPr/>
            </a:pPr>
            <a:r>
              <a:rPr lang="en-US" sz="2800" dirty="0">
                <a:latin typeface="Arial" charset="0"/>
                <a:ea typeface="ＭＳ Ｐゴシック" charset="0"/>
                <a:cs typeface="ＭＳ Ｐゴシック" charset="0"/>
              </a:rPr>
              <a:t>Measured in stationary inertial frame</a:t>
            </a:r>
          </a:p>
          <a:p>
            <a:pPr marL="457200" indent="-457200" eaLnBrk="1" hangingPunct="1">
              <a:buFont typeface="Arial"/>
              <a:buChar char="•"/>
              <a:defRPr/>
            </a:pPr>
            <a:r>
              <a:rPr lang="en-US" sz="2800" dirty="0">
                <a:latin typeface="Arial" charset="0"/>
                <a:ea typeface="ＭＳ Ｐゴシック" charset="0"/>
                <a:cs typeface="ＭＳ Ｐゴシック" charset="0"/>
              </a:rPr>
              <a:t>Never changes</a:t>
            </a:r>
          </a:p>
          <a:p>
            <a:pPr marL="457200" indent="-457200" eaLnBrk="1" hangingPunct="1">
              <a:buFont typeface="Arial"/>
              <a:buChar char="•"/>
              <a:defRPr/>
            </a:pPr>
            <a:r>
              <a:rPr lang="en-US" sz="2800" dirty="0">
                <a:latin typeface="Arial" charset="0"/>
                <a:ea typeface="ＭＳ Ｐゴシック" charset="0"/>
                <a:cs typeface="ＭＳ Ｐゴシック" charset="0"/>
              </a:rPr>
              <a:t>Mass is</a:t>
            </a:r>
          </a:p>
        </p:txBody>
      </p:sp>
      <p:graphicFrame>
        <p:nvGraphicFramePr>
          <p:cNvPr id="18435" name="Object 1"/>
          <p:cNvGraphicFramePr>
            <a:graphicFrameLocks noChangeAspect="1"/>
          </p:cNvGraphicFramePr>
          <p:nvPr/>
        </p:nvGraphicFramePr>
        <p:xfrm>
          <a:off x="3276600" y="4038600"/>
          <a:ext cx="1382713" cy="560388"/>
        </p:xfrm>
        <a:graphic>
          <a:graphicData uri="http://schemas.openxmlformats.org/presentationml/2006/ole">
            <mc:AlternateContent xmlns:mc="http://schemas.openxmlformats.org/markup-compatibility/2006">
              <mc:Choice xmlns:v="urn:schemas-microsoft-com:vml" Requires="v">
                <p:oleObj spid="_x0000_s61457" name="Equation" r:id="rId4" imgW="533400" imgH="215900" progId="Equation.3">
                  <p:embed/>
                </p:oleObj>
              </mc:Choice>
              <mc:Fallback>
                <p:oleObj name="Equation" r:id="rId4" imgW="533400" imgH="2159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38600"/>
                        <a:ext cx="138271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6" name="Object 1"/>
          <p:cNvGraphicFramePr>
            <a:graphicFrameLocks noChangeAspect="1"/>
          </p:cNvGraphicFramePr>
          <p:nvPr/>
        </p:nvGraphicFramePr>
        <p:xfrm>
          <a:off x="4114800" y="1828800"/>
          <a:ext cx="527050" cy="560388"/>
        </p:xfrm>
        <a:graphic>
          <a:graphicData uri="http://schemas.openxmlformats.org/presentationml/2006/ole">
            <mc:AlternateContent xmlns:mc="http://schemas.openxmlformats.org/markup-compatibility/2006">
              <mc:Choice xmlns:v="urn:schemas-microsoft-com:vml" Requires="v">
                <p:oleObj spid="_x0000_s61458" name="Equation" r:id="rId6" imgW="203200" imgH="215900" progId="Equation.3">
                  <p:embed/>
                </p:oleObj>
              </mc:Choice>
              <mc:Fallback>
                <p:oleObj name="Equation" r:id="rId6" imgW="203200" imgH="21590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1828800"/>
                        <a:ext cx="5270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7" name="TextBox 1"/>
          <p:cNvSpPr txBox="1">
            <a:spLocks noChangeArrowheads="1"/>
          </p:cNvSpPr>
          <p:nvPr/>
        </p:nvSpPr>
        <p:spPr bwMode="auto">
          <a:xfrm>
            <a:off x="2362200" y="3090863"/>
            <a:ext cx="3895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0000FF"/>
                </a:solidFill>
              </a:rPr>
              <a:t>relativistically corrected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nodeType="clickEffect">
                                  <p:stCondLst>
                                    <p:cond delay="0"/>
                                  </p:stCondLst>
                                  <p:childTnLst>
                                    <p:set>
                                      <p:cBhvr>
                                        <p:cTn id="12" dur="1" fill="hold">
                                          <p:stCondLst>
                                            <p:cond delay="0"/>
                                          </p:stCondLst>
                                        </p:cTn>
                                        <p:tgtEl>
                                          <p:spTgt spid="18436"/>
                                        </p:tgtEl>
                                        <p:attrNameLst>
                                          <p:attrName>style.visibility</p:attrName>
                                        </p:attrNameLst>
                                      </p:cBhvr>
                                      <p:to>
                                        <p:strVal val="visible"/>
                                      </p:to>
                                    </p:set>
                                    <p:anim calcmode="lin" valueType="num">
                                      <p:cBhvr additive="base">
                                        <p:cTn id="13" dur="500"/>
                                        <p:tgtEl>
                                          <p:spTgt spid="18436"/>
                                        </p:tgtEl>
                                        <p:attrNameLst>
                                          <p:attrName>ppt_x</p:attrName>
                                        </p:attrNameLst>
                                      </p:cBhvr>
                                      <p:tavLst>
                                        <p:tav tm="0">
                                          <p:val>
                                            <p:strVal val="#ppt_x-#ppt_w*1.125000"/>
                                          </p:val>
                                        </p:tav>
                                        <p:tav tm="100000">
                                          <p:val>
                                            <p:strVal val="#ppt_x"/>
                                          </p:val>
                                        </p:tav>
                                      </p:tavLst>
                                    </p:anim>
                                    <p:animEffect transition="in" filter="wipe(right)">
                                      <p:cBhvr>
                                        <p:cTn id="14" dur="500"/>
                                        <p:tgtEl>
                                          <p:spTgt spid="1843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7"/>
                                        </p:tgtEl>
                                        <p:attrNameLst>
                                          <p:attrName>style.visibility</p:attrName>
                                        </p:attrNameLst>
                                      </p:cBhvr>
                                      <p:to>
                                        <p:strVal val="visible"/>
                                      </p:to>
                                    </p:set>
                                    <p:anim calcmode="lin" valueType="num">
                                      <p:cBhvr additive="base">
                                        <p:cTn id="37" dur="500" fill="hold"/>
                                        <p:tgtEl>
                                          <p:spTgt spid="18437"/>
                                        </p:tgtEl>
                                        <p:attrNameLst>
                                          <p:attrName>ppt_x</p:attrName>
                                        </p:attrNameLst>
                                      </p:cBhvr>
                                      <p:tavLst>
                                        <p:tav tm="0">
                                          <p:val>
                                            <p:strVal val="#ppt_x"/>
                                          </p:val>
                                        </p:tav>
                                        <p:tav tm="100000">
                                          <p:val>
                                            <p:strVal val="#ppt_x"/>
                                          </p:val>
                                        </p:tav>
                                      </p:tavLst>
                                    </p:anim>
                                    <p:anim calcmode="lin" valueType="num">
                                      <p:cBhvr additive="base">
                                        <p:cTn id="38"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nodeType="clickEffect">
                                  <p:stCondLst>
                                    <p:cond delay="0"/>
                                  </p:stCondLst>
                                  <p:childTnLst>
                                    <p:set>
                                      <p:cBhvr>
                                        <p:cTn id="42" dur="1" fill="hold">
                                          <p:stCondLst>
                                            <p:cond delay="0"/>
                                          </p:stCondLst>
                                        </p:cTn>
                                        <p:tgtEl>
                                          <p:spTgt spid="18435"/>
                                        </p:tgtEl>
                                        <p:attrNameLst>
                                          <p:attrName>style.visibility</p:attrName>
                                        </p:attrNameLst>
                                      </p:cBhvr>
                                      <p:to>
                                        <p:strVal val="visible"/>
                                      </p:to>
                                    </p:set>
                                    <p:anim calcmode="lin" valueType="num">
                                      <p:cBhvr>
                                        <p:cTn id="43" dur="1000" fill="hold"/>
                                        <p:tgtEl>
                                          <p:spTgt spid="18435"/>
                                        </p:tgtEl>
                                        <p:attrNameLst>
                                          <p:attrName>ppt_w</p:attrName>
                                        </p:attrNameLst>
                                      </p:cBhvr>
                                      <p:tavLst>
                                        <p:tav tm="0">
                                          <p:val>
                                            <p:strVal val="#ppt_w*0.70"/>
                                          </p:val>
                                        </p:tav>
                                        <p:tav tm="100000">
                                          <p:val>
                                            <p:strVal val="#ppt_w"/>
                                          </p:val>
                                        </p:tav>
                                      </p:tavLst>
                                    </p:anim>
                                    <p:anim calcmode="lin" valueType="num">
                                      <p:cBhvr>
                                        <p:cTn id="44" dur="1000" fill="hold"/>
                                        <p:tgtEl>
                                          <p:spTgt spid="18435"/>
                                        </p:tgtEl>
                                        <p:attrNameLst>
                                          <p:attrName>ppt_h</p:attrName>
                                        </p:attrNameLst>
                                      </p:cBhvr>
                                      <p:tavLst>
                                        <p:tav tm="0">
                                          <p:val>
                                            <p:strVal val="#ppt_h"/>
                                          </p:val>
                                        </p:tav>
                                        <p:tav tm="100000">
                                          <p:val>
                                            <p:strVal val="#ppt_h"/>
                                          </p:val>
                                        </p:tav>
                                      </p:tavLst>
                                    </p:anim>
                                    <p:animEffect transition="in" filter="fade">
                                      <p:cBhvr>
                                        <p:cTn id="45" dur="1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 y="152400"/>
            <a:ext cx="6324600" cy="457200"/>
          </a:xfrm>
        </p:spPr>
        <p:txBody>
          <a:bodyPr/>
          <a:lstStyle/>
          <a:p>
            <a:pPr eaLnBrk="1" hangingPunct="1"/>
            <a:r>
              <a:rPr lang="en-US" altLang="en-US" sz="2800" b="1" smtClean="0">
                <a:solidFill>
                  <a:schemeClr val="bg1"/>
                </a:solidFill>
                <a:cs typeface="Arial" panose="020B0604020202020204" pitchFamily="34" charset="0"/>
              </a:rPr>
              <a:t>Inertial frame of reference</a:t>
            </a:r>
          </a:p>
        </p:txBody>
      </p:sp>
      <p:sp>
        <p:nvSpPr>
          <p:cNvPr id="2" name="TextBox 1"/>
          <p:cNvSpPr txBox="1">
            <a:spLocks noChangeArrowheads="1"/>
          </p:cNvSpPr>
          <p:nvPr/>
        </p:nvSpPr>
        <p:spPr bwMode="auto">
          <a:xfrm>
            <a:off x="874713" y="1352550"/>
            <a:ext cx="6566221"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                 </a:t>
            </a:r>
            <a:r>
              <a:rPr lang="en-US" altLang="en-US" sz="2800" dirty="0">
                <a:solidFill>
                  <a:srgbClr val="3366FF"/>
                </a:solidFill>
              </a:rPr>
              <a:t>Newton’s </a:t>
            </a:r>
            <a:r>
              <a:rPr lang="en-US" altLang="en-US" sz="2800" dirty="0" smtClean="0">
                <a:solidFill>
                  <a:srgbClr val="3366FF"/>
                </a:solidFill>
              </a:rPr>
              <a:t>first law</a:t>
            </a:r>
            <a:endParaRPr lang="en-US" altLang="en-US" sz="2800" dirty="0">
              <a:solidFill>
                <a:srgbClr val="3366FF"/>
              </a:solidFill>
            </a:endParaRPr>
          </a:p>
          <a:p>
            <a:pPr eaLnBrk="1" hangingPunct="1">
              <a:lnSpc>
                <a:spcPct val="100000"/>
              </a:lnSpc>
              <a:spcBef>
                <a:spcPct val="0"/>
              </a:spcBef>
              <a:buFontTx/>
              <a:buChar char="•"/>
            </a:pPr>
            <a:r>
              <a:rPr lang="en-US" altLang="en-US" sz="2800" dirty="0" smtClean="0"/>
              <a:t> an </a:t>
            </a:r>
            <a:r>
              <a:rPr lang="en-US" altLang="en-US" sz="2800" dirty="0"/>
              <a:t>object at rest remains at rest</a:t>
            </a:r>
          </a:p>
          <a:p>
            <a:pPr eaLnBrk="1" hangingPunct="1">
              <a:lnSpc>
                <a:spcPct val="100000"/>
              </a:lnSpc>
              <a:spcBef>
                <a:spcPct val="0"/>
              </a:spcBef>
              <a:buFontTx/>
              <a:buChar char="•"/>
            </a:pPr>
            <a:r>
              <a:rPr lang="en-US" altLang="en-US" sz="2800" dirty="0" smtClean="0"/>
              <a:t> an </a:t>
            </a:r>
            <a:r>
              <a:rPr lang="en-US" altLang="en-US" sz="2800" dirty="0"/>
              <a:t>object travelling at constant velocity</a:t>
            </a:r>
          </a:p>
          <a:p>
            <a:pPr eaLnBrk="1" hangingPunct="1">
              <a:lnSpc>
                <a:spcPct val="100000"/>
              </a:lnSpc>
              <a:spcBef>
                <a:spcPct val="0"/>
              </a:spcBef>
            </a:pPr>
            <a:r>
              <a:rPr lang="en-US" altLang="en-US" sz="2800" dirty="0"/>
              <a:t>  </a:t>
            </a:r>
            <a:r>
              <a:rPr lang="en-US" altLang="en-US" sz="2800" dirty="0" smtClean="0"/>
              <a:t>continues </a:t>
            </a:r>
            <a:r>
              <a:rPr lang="en-US" altLang="en-US" sz="2800" dirty="0"/>
              <a:t>at that velocity</a:t>
            </a:r>
          </a:p>
          <a:p>
            <a:pPr eaLnBrk="1" hangingPunct="1">
              <a:lnSpc>
                <a:spcPct val="100000"/>
              </a:lnSpc>
              <a:spcBef>
                <a:spcPct val="0"/>
              </a:spcBef>
            </a:pPr>
            <a:endParaRPr lang="en-US" altLang="en-US" dirty="0"/>
          </a:p>
        </p:txBody>
      </p:sp>
      <p:sp>
        <p:nvSpPr>
          <p:cNvPr id="3" name="TextBox 2"/>
          <p:cNvSpPr txBox="1">
            <a:spLocks noChangeArrowheads="1"/>
          </p:cNvSpPr>
          <p:nvPr/>
        </p:nvSpPr>
        <p:spPr bwMode="auto">
          <a:xfrm>
            <a:off x="914400" y="3733800"/>
            <a:ext cx="643156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            </a:t>
            </a:r>
            <a:r>
              <a:rPr lang="en-US" altLang="en-US" sz="2800" dirty="0">
                <a:solidFill>
                  <a:srgbClr val="3366FF"/>
                </a:solidFill>
              </a:rPr>
              <a:t>Inertial frame of reference</a:t>
            </a:r>
          </a:p>
          <a:p>
            <a:pPr eaLnBrk="1" hangingPunct="1">
              <a:lnSpc>
                <a:spcPct val="100000"/>
              </a:lnSpc>
              <a:spcBef>
                <a:spcPct val="0"/>
              </a:spcBef>
            </a:pPr>
            <a:r>
              <a:rPr lang="en-US" altLang="en-US" sz="2800" dirty="0"/>
              <a:t>Newton’s first law applies:</a:t>
            </a:r>
          </a:p>
          <a:p>
            <a:pPr eaLnBrk="1" hangingPunct="1">
              <a:lnSpc>
                <a:spcPct val="100000"/>
              </a:lnSpc>
              <a:spcBef>
                <a:spcPct val="0"/>
              </a:spcBef>
              <a:buFontTx/>
              <a:buChar char="•"/>
            </a:pPr>
            <a:r>
              <a:rPr lang="en-US" altLang="en-US" sz="2800" dirty="0" smtClean="0"/>
              <a:t> to </a:t>
            </a:r>
            <a:r>
              <a:rPr lang="en-US" altLang="en-US" sz="2800" dirty="0"/>
              <a:t>a good approximation</a:t>
            </a:r>
          </a:p>
          <a:p>
            <a:pPr eaLnBrk="1" hangingPunct="1">
              <a:lnSpc>
                <a:spcPct val="100000"/>
              </a:lnSpc>
              <a:spcBef>
                <a:spcPct val="0"/>
              </a:spcBef>
              <a:buFontTx/>
              <a:buChar char="•"/>
            </a:pPr>
            <a:r>
              <a:rPr lang="en-US" altLang="en-US" sz="2800" dirty="0" smtClean="0"/>
              <a:t> departures </a:t>
            </a:r>
            <a:r>
              <a:rPr lang="en-US" altLang="en-US" sz="2800" dirty="0"/>
              <a:t>from the law are negligible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2">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1"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2">
                                            <p:txEl>
                                              <p:pRg st="2" end="2"/>
                                            </p:txEl>
                                          </p:spTgt>
                                        </p:tgtEl>
                                      </p:cBhvr>
                                    </p:animEffect>
                                  </p:childTnLst>
                                </p:cTn>
                              </p:par>
                              <p:par>
                                <p:cTn id="20" presetID="12" presetClass="entr" presetSubtype="1"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2">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left)">
                                      <p:cBhvr>
                                        <p:cTn id="33" dur="500"/>
                                        <p:tgtEl>
                                          <p:spTgt spid="3">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1"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9" dur="500"/>
                                        <p:tgtEl>
                                          <p:spTgt spid="3">
                                            <p:txEl>
                                              <p:pRg st="2" end="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2" presetClass="entr" presetSubtype="1"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additive="base">
                                        <p:cTn id="44"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4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52400" y="152400"/>
            <a:ext cx="8077200" cy="457200"/>
          </a:xfrm>
        </p:spPr>
        <p:txBody>
          <a:bodyPr/>
          <a:lstStyle/>
          <a:p>
            <a:pPr eaLnBrk="1" hangingPunct="1"/>
            <a:r>
              <a:rPr lang="en-US" altLang="en-US" sz="2400" b="1" smtClean="0">
                <a:solidFill>
                  <a:schemeClr val="bg1"/>
                </a:solidFill>
                <a:cs typeface="Arial" panose="020B0604020202020204" pitchFamily="34" charset="0"/>
              </a:rPr>
              <a:t>Momentum</a:t>
            </a:r>
          </a:p>
        </p:txBody>
      </p:sp>
      <p:graphicFrame>
        <p:nvGraphicFramePr>
          <p:cNvPr id="20482" name="Object 1"/>
          <p:cNvGraphicFramePr>
            <a:graphicFrameLocks noChangeAspect="1"/>
          </p:cNvGraphicFramePr>
          <p:nvPr/>
        </p:nvGraphicFramePr>
        <p:xfrm>
          <a:off x="3581400" y="2819400"/>
          <a:ext cx="1382713" cy="560388"/>
        </p:xfrm>
        <a:graphic>
          <a:graphicData uri="http://schemas.openxmlformats.org/presentationml/2006/ole">
            <mc:AlternateContent xmlns:mc="http://schemas.openxmlformats.org/markup-compatibility/2006">
              <mc:Choice xmlns:v="urn:schemas-microsoft-com:vml" Requires="v">
                <p:oleObj spid="_x0000_s63516" name="Equation" r:id="rId4" imgW="533400" imgH="215900" progId="Equation.3">
                  <p:embed/>
                </p:oleObj>
              </mc:Choice>
              <mc:Fallback>
                <p:oleObj name="Equation" r:id="rId4" imgW="533400" imgH="2159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819400"/>
                        <a:ext cx="138271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3" name="TextBox 1"/>
          <p:cNvSpPr txBox="1">
            <a:spLocks noChangeArrowheads="1"/>
          </p:cNvSpPr>
          <p:nvPr/>
        </p:nvSpPr>
        <p:spPr bwMode="auto">
          <a:xfrm>
            <a:off x="1993900" y="1393825"/>
            <a:ext cx="61499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Momentum is relativistically corrected</a:t>
            </a:r>
          </a:p>
        </p:txBody>
      </p:sp>
      <p:graphicFrame>
        <p:nvGraphicFramePr>
          <p:cNvPr id="20484" name="Object 4"/>
          <p:cNvGraphicFramePr>
            <a:graphicFrameLocks noChangeAspect="1"/>
          </p:cNvGraphicFramePr>
          <p:nvPr/>
        </p:nvGraphicFramePr>
        <p:xfrm>
          <a:off x="3657600" y="1981200"/>
          <a:ext cx="1630363" cy="615950"/>
        </p:xfrm>
        <a:graphic>
          <a:graphicData uri="http://schemas.openxmlformats.org/presentationml/2006/ole">
            <mc:AlternateContent xmlns:mc="http://schemas.openxmlformats.org/markup-compatibility/2006">
              <mc:Choice xmlns:v="urn:schemas-microsoft-com:vml" Requires="v">
                <p:oleObj spid="_x0000_s63517" name="Equation" r:id="rId6" imgW="571500" imgH="215900" progId="Equation.3">
                  <p:embed/>
                </p:oleObj>
              </mc:Choice>
              <mc:Fallback>
                <p:oleObj name="Equation" r:id="rId6" imgW="571500" imgH="2159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1981200"/>
                        <a:ext cx="16303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5" name="Object 5"/>
          <p:cNvGraphicFramePr>
            <a:graphicFrameLocks noChangeAspect="1"/>
          </p:cNvGraphicFramePr>
          <p:nvPr/>
        </p:nvGraphicFramePr>
        <p:xfrm>
          <a:off x="3343275" y="3532188"/>
          <a:ext cx="1712913" cy="560387"/>
        </p:xfrm>
        <a:graphic>
          <a:graphicData uri="http://schemas.openxmlformats.org/presentationml/2006/ole">
            <mc:AlternateContent xmlns:mc="http://schemas.openxmlformats.org/markup-compatibility/2006">
              <mc:Choice xmlns:v="urn:schemas-microsoft-com:vml" Requires="v">
                <p:oleObj spid="_x0000_s63518" name="Equation" r:id="rId8" imgW="660400" imgH="215900" progId="Equation.3">
                  <p:embed/>
                </p:oleObj>
              </mc:Choice>
              <mc:Fallback>
                <p:oleObj name="Equation" r:id="rId8" imgW="660400" imgH="2159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3275" y="3532188"/>
                        <a:ext cx="171291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6" name="Object 6"/>
          <p:cNvGraphicFramePr>
            <a:graphicFrameLocks noChangeAspect="1"/>
          </p:cNvGraphicFramePr>
          <p:nvPr/>
        </p:nvGraphicFramePr>
        <p:xfrm>
          <a:off x="3962400" y="4343400"/>
          <a:ext cx="2668588" cy="560388"/>
        </p:xfrm>
        <a:graphic>
          <a:graphicData uri="http://schemas.openxmlformats.org/presentationml/2006/ole">
            <mc:AlternateContent xmlns:mc="http://schemas.openxmlformats.org/markup-compatibility/2006">
              <mc:Choice xmlns:v="urn:schemas-microsoft-com:vml" Requires="v">
                <p:oleObj spid="_x0000_s63519" name="Equation" r:id="rId10" imgW="1028700" imgH="215900" progId="Equation.3">
                  <p:embed/>
                </p:oleObj>
              </mc:Choice>
              <mc:Fallback>
                <p:oleObj name="Equation" r:id="rId10" imgW="1028700" imgH="2159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4343400"/>
                        <a:ext cx="26685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 calcmode="lin" valueType="num">
                                      <p:cBhvr additive="base">
                                        <p:cTn id="12" dur="500" fill="hold"/>
                                        <p:tgtEl>
                                          <p:spTgt spid="20484"/>
                                        </p:tgtEl>
                                        <p:attrNameLst>
                                          <p:attrName>ppt_x</p:attrName>
                                        </p:attrNameLst>
                                      </p:cBhvr>
                                      <p:tavLst>
                                        <p:tav tm="0">
                                          <p:val>
                                            <p:strVal val="0-#ppt_w/2"/>
                                          </p:val>
                                        </p:tav>
                                        <p:tav tm="100000">
                                          <p:val>
                                            <p:strVal val="#ppt_x"/>
                                          </p:val>
                                        </p:tav>
                                      </p:tavLst>
                                    </p:anim>
                                    <p:anim calcmode="lin" valueType="num">
                                      <p:cBhvr additive="base">
                                        <p:cTn id="13"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20482"/>
                                        </p:tgtEl>
                                        <p:attrNameLst>
                                          <p:attrName>style.visibility</p:attrName>
                                        </p:attrNameLst>
                                      </p:cBhvr>
                                      <p:to>
                                        <p:strVal val="visible"/>
                                      </p:to>
                                    </p:set>
                                    <p:anim calcmode="lin" valueType="num">
                                      <p:cBhvr>
                                        <p:cTn id="18" dur="1000" fill="hold"/>
                                        <p:tgtEl>
                                          <p:spTgt spid="20482"/>
                                        </p:tgtEl>
                                        <p:attrNameLst>
                                          <p:attrName>ppt_w</p:attrName>
                                        </p:attrNameLst>
                                      </p:cBhvr>
                                      <p:tavLst>
                                        <p:tav tm="0">
                                          <p:val>
                                            <p:strVal val="#ppt_w*0.70"/>
                                          </p:val>
                                        </p:tav>
                                        <p:tav tm="100000">
                                          <p:val>
                                            <p:strVal val="#ppt_w"/>
                                          </p:val>
                                        </p:tav>
                                      </p:tavLst>
                                    </p:anim>
                                    <p:anim calcmode="lin" valueType="num">
                                      <p:cBhvr>
                                        <p:cTn id="19" dur="1000" fill="hold"/>
                                        <p:tgtEl>
                                          <p:spTgt spid="20482"/>
                                        </p:tgtEl>
                                        <p:attrNameLst>
                                          <p:attrName>ppt_h</p:attrName>
                                        </p:attrNameLst>
                                      </p:cBhvr>
                                      <p:tavLst>
                                        <p:tav tm="0">
                                          <p:val>
                                            <p:strVal val="#ppt_h"/>
                                          </p:val>
                                        </p:tav>
                                        <p:tav tm="100000">
                                          <p:val>
                                            <p:strVal val="#ppt_h"/>
                                          </p:val>
                                        </p:tav>
                                      </p:tavLst>
                                    </p:anim>
                                    <p:animEffect transition="in" filter="fade">
                                      <p:cBhvr>
                                        <p:cTn id="20" dur="1000"/>
                                        <p:tgtEl>
                                          <p:spTgt spid="2048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0485"/>
                                        </p:tgtEl>
                                        <p:attrNameLst>
                                          <p:attrName>style.visibility</p:attrName>
                                        </p:attrNameLst>
                                      </p:cBhvr>
                                      <p:to>
                                        <p:strVal val="visible"/>
                                      </p:to>
                                    </p:set>
                                    <p:anim calcmode="lin" valueType="num">
                                      <p:cBhvr additive="base">
                                        <p:cTn id="25" dur="500" fill="hold"/>
                                        <p:tgtEl>
                                          <p:spTgt spid="20485"/>
                                        </p:tgtEl>
                                        <p:attrNameLst>
                                          <p:attrName>ppt_x</p:attrName>
                                        </p:attrNameLst>
                                      </p:cBhvr>
                                      <p:tavLst>
                                        <p:tav tm="0">
                                          <p:val>
                                            <p:strVal val="0-#ppt_w/2"/>
                                          </p:val>
                                        </p:tav>
                                        <p:tav tm="100000">
                                          <p:val>
                                            <p:strVal val="#ppt_x"/>
                                          </p:val>
                                        </p:tav>
                                      </p:tavLst>
                                    </p:anim>
                                    <p:anim calcmode="lin" valueType="num">
                                      <p:cBhvr additive="base">
                                        <p:cTn id="26"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0486"/>
                                        </p:tgtEl>
                                        <p:attrNameLst>
                                          <p:attrName>style.visibility</p:attrName>
                                        </p:attrNameLst>
                                      </p:cBhvr>
                                      <p:to>
                                        <p:strVal val="visible"/>
                                      </p:to>
                                    </p:set>
                                    <p:anim calcmode="lin" valueType="num">
                                      <p:cBhvr additive="base">
                                        <p:cTn id="31" dur="500" fill="hold"/>
                                        <p:tgtEl>
                                          <p:spTgt spid="20486"/>
                                        </p:tgtEl>
                                        <p:attrNameLst>
                                          <p:attrName>ppt_x</p:attrName>
                                        </p:attrNameLst>
                                      </p:cBhvr>
                                      <p:tavLst>
                                        <p:tav tm="0">
                                          <p:val>
                                            <p:strVal val="0-#ppt_w/2"/>
                                          </p:val>
                                        </p:tav>
                                        <p:tav tm="100000">
                                          <p:val>
                                            <p:strVal val="#ppt_x"/>
                                          </p:val>
                                        </p:tav>
                                      </p:tavLst>
                                    </p:anim>
                                    <p:anim calcmode="lin" valueType="num">
                                      <p:cBhvr additive="base">
                                        <p:cTn id="32"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52400" y="152400"/>
            <a:ext cx="8077200" cy="457200"/>
          </a:xfrm>
        </p:spPr>
        <p:txBody>
          <a:bodyPr/>
          <a:lstStyle/>
          <a:p>
            <a:pPr eaLnBrk="1" hangingPunct="1"/>
            <a:r>
              <a:rPr lang="en-US" altLang="en-US" sz="2400" b="1" smtClean="0">
                <a:solidFill>
                  <a:schemeClr val="bg1"/>
                </a:solidFill>
                <a:cs typeface="Arial" panose="020B0604020202020204" pitchFamily="34" charset="0"/>
              </a:rPr>
              <a:t>Einstein’s famous equation: E = mc</a:t>
            </a:r>
            <a:r>
              <a:rPr lang="en-US" altLang="en-US" sz="2400" b="1" baseline="30000" smtClean="0">
                <a:solidFill>
                  <a:schemeClr val="bg1"/>
                </a:solidFill>
                <a:cs typeface="Arial" panose="020B0604020202020204" pitchFamily="34" charset="0"/>
              </a:rPr>
              <a:t>2</a:t>
            </a:r>
          </a:p>
        </p:txBody>
      </p:sp>
      <p:sp>
        <p:nvSpPr>
          <p:cNvPr id="3" name="TextBox 2"/>
          <p:cNvSpPr txBox="1"/>
          <p:nvPr/>
        </p:nvSpPr>
        <p:spPr>
          <a:xfrm>
            <a:off x="838200" y="2209800"/>
            <a:ext cx="3276600" cy="954088"/>
          </a:xfrm>
          <a:prstGeom prst="rect">
            <a:avLst/>
          </a:prstGeom>
          <a:noFill/>
        </p:spPr>
        <p:txBody>
          <a:bodyPr>
            <a:spAutoFit/>
          </a:bodyPr>
          <a:lstStyle/>
          <a:p>
            <a:pPr eaLnBrk="1" hangingPunct="1">
              <a:defRPr/>
            </a:pPr>
            <a:r>
              <a:rPr lang="en-US" sz="2800" dirty="0">
                <a:latin typeface="Arial" charset="0"/>
                <a:ea typeface="ＭＳ Ｐゴシック" charset="0"/>
                <a:cs typeface="ＭＳ Ｐゴシック" charset="0"/>
              </a:rPr>
              <a:t>Rest mass-energy: </a:t>
            </a:r>
          </a:p>
          <a:p>
            <a:pPr marL="457200" indent="-457200" eaLnBrk="1" hangingPunct="1">
              <a:buFont typeface="Arial"/>
              <a:buChar char="•"/>
              <a:defRPr/>
            </a:pPr>
            <a:r>
              <a:rPr lang="en-US" sz="2800" dirty="0">
                <a:latin typeface="Arial" charset="0"/>
                <a:ea typeface="ＭＳ Ｐゴシック" charset="0"/>
                <a:cs typeface="ＭＳ Ｐゴシック" charset="0"/>
              </a:rPr>
              <a:t>Energy change:</a:t>
            </a:r>
          </a:p>
        </p:txBody>
      </p:sp>
      <p:sp>
        <p:nvSpPr>
          <p:cNvPr id="22531" name="TextBox 4"/>
          <p:cNvSpPr txBox="1">
            <a:spLocks noChangeArrowheads="1"/>
          </p:cNvSpPr>
          <p:nvPr/>
        </p:nvSpPr>
        <p:spPr bwMode="auto">
          <a:xfrm>
            <a:off x="2286000" y="4800600"/>
            <a:ext cx="5534025" cy="95408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Mass and energy are equivalent</a:t>
            </a:r>
          </a:p>
          <a:p>
            <a:pPr eaLnBrk="1" hangingPunct="1">
              <a:lnSpc>
                <a:spcPct val="100000"/>
              </a:lnSpc>
              <a:spcBef>
                <a:spcPct val="0"/>
              </a:spcBef>
            </a:pPr>
            <a:r>
              <a:rPr lang="en-US" altLang="en-US" sz="2800"/>
              <a:t>Mass is a manifestation of energy</a:t>
            </a:r>
          </a:p>
        </p:txBody>
      </p:sp>
      <p:graphicFrame>
        <p:nvGraphicFramePr>
          <p:cNvPr id="22532" name="Object 1"/>
          <p:cNvGraphicFramePr>
            <a:graphicFrameLocks noChangeAspect="1"/>
          </p:cNvGraphicFramePr>
          <p:nvPr/>
        </p:nvGraphicFramePr>
        <p:xfrm>
          <a:off x="4038600" y="2133600"/>
          <a:ext cx="1646238" cy="625475"/>
        </p:xfrm>
        <a:graphic>
          <a:graphicData uri="http://schemas.openxmlformats.org/presentationml/2006/ole">
            <mc:AlternateContent xmlns:mc="http://schemas.openxmlformats.org/markup-compatibility/2006">
              <mc:Choice xmlns:v="urn:schemas-microsoft-com:vml" Requires="v">
                <p:oleObj spid="_x0000_s65559" name="Equation" r:id="rId4" imgW="635000" imgH="241300" progId="Equation.3">
                  <p:embed/>
                </p:oleObj>
              </mc:Choice>
              <mc:Fallback>
                <p:oleObj name="Equation" r:id="rId4" imgW="635000" imgH="2413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133600"/>
                        <a:ext cx="16462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3" name="Object 7"/>
          <p:cNvGraphicFramePr>
            <a:graphicFrameLocks noChangeAspect="1"/>
          </p:cNvGraphicFramePr>
          <p:nvPr/>
        </p:nvGraphicFramePr>
        <p:xfrm>
          <a:off x="4038600" y="2590800"/>
          <a:ext cx="2106613" cy="593725"/>
        </p:xfrm>
        <a:graphic>
          <a:graphicData uri="http://schemas.openxmlformats.org/presentationml/2006/ole">
            <mc:AlternateContent xmlns:mc="http://schemas.openxmlformats.org/markup-compatibility/2006">
              <mc:Choice xmlns:v="urn:schemas-microsoft-com:vml" Requires="v">
                <p:oleObj spid="_x0000_s65560" name="Equation" r:id="rId6" imgW="812800" imgH="228600" progId="Equation.3">
                  <p:embed/>
                </p:oleObj>
              </mc:Choice>
              <mc:Fallback>
                <p:oleObj name="Equation" r:id="rId6" imgW="812800" imgH="2286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2590800"/>
                        <a:ext cx="210661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4" name="Object 3"/>
          <p:cNvGraphicFramePr>
            <a:graphicFrameLocks noChangeAspect="1"/>
          </p:cNvGraphicFramePr>
          <p:nvPr/>
        </p:nvGraphicFramePr>
        <p:xfrm>
          <a:off x="3581400" y="3505200"/>
          <a:ext cx="3128963" cy="625475"/>
        </p:xfrm>
        <a:graphic>
          <a:graphicData uri="http://schemas.openxmlformats.org/presentationml/2006/ole">
            <mc:AlternateContent xmlns:mc="http://schemas.openxmlformats.org/markup-compatibility/2006">
              <mc:Choice xmlns:v="urn:schemas-microsoft-com:vml" Requires="v">
                <p:oleObj spid="_x0000_s65561" name="Equation" r:id="rId8" imgW="1206500" imgH="241300" progId="Equation.3">
                  <p:embed/>
                </p:oleObj>
              </mc:Choice>
              <mc:Fallback>
                <p:oleObj name="Equation" r:id="rId8" imgW="1206500" imgH="2413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3505200"/>
                        <a:ext cx="312896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 calcmode="lin" valueType="num">
                                      <p:cBhvr additive="base">
                                        <p:cTn id="12" dur="500" fill="hold"/>
                                        <p:tgtEl>
                                          <p:spTgt spid="22532"/>
                                        </p:tgtEl>
                                        <p:attrNameLst>
                                          <p:attrName>ppt_x</p:attrName>
                                        </p:attrNameLst>
                                      </p:cBhvr>
                                      <p:tavLst>
                                        <p:tav tm="0">
                                          <p:val>
                                            <p:strVal val="#ppt_x"/>
                                          </p:val>
                                        </p:tav>
                                        <p:tav tm="100000">
                                          <p:val>
                                            <p:strVal val="#ppt_x"/>
                                          </p:val>
                                        </p:tav>
                                      </p:tavLst>
                                    </p:anim>
                                    <p:anim calcmode="lin" valueType="num">
                                      <p:cBhvr additive="base">
                                        <p:cTn id="13" dur="500" fill="hold"/>
                                        <p:tgtEl>
                                          <p:spTgt spid="22532"/>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22533"/>
                                        </p:tgtEl>
                                        <p:attrNameLst>
                                          <p:attrName>style.visibility</p:attrName>
                                        </p:attrNameLst>
                                      </p:cBhvr>
                                      <p:to>
                                        <p:strVal val="visible"/>
                                      </p:to>
                                    </p:set>
                                    <p:anim calcmode="lin" valueType="num">
                                      <p:cBhvr additive="base">
                                        <p:cTn id="24" dur="500" fill="hold"/>
                                        <p:tgtEl>
                                          <p:spTgt spid="22533"/>
                                        </p:tgtEl>
                                        <p:attrNameLst>
                                          <p:attrName>ppt_x</p:attrName>
                                        </p:attrNameLst>
                                      </p:cBhvr>
                                      <p:tavLst>
                                        <p:tav tm="0">
                                          <p:val>
                                            <p:strVal val="1+#ppt_w/2"/>
                                          </p:val>
                                        </p:tav>
                                        <p:tav tm="100000">
                                          <p:val>
                                            <p:strVal val="#ppt_x"/>
                                          </p:val>
                                        </p:tav>
                                      </p:tavLst>
                                    </p:anim>
                                    <p:anim calcmode="lin" valueType="num">
                                      <p:cBhvr additive="base">
                                        <p:cTn id="25"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5" presetClass="entr" presetSubtype="0" fill="hold" nodeType="clickEffect">
                                  <p:stCondLst>
                                    <p:cond delay="0"/>
                                  </p:stCondLst>
                                  <p:childTnLst>
                                    <p:set>
                                      <p:cBhvr>
                                        <p:cTn id="29" dur="1" fill="hold">
                                          <p:stCondLst>
                                            <p:cond delay="0"/>
                                          </p:stCondLst>
                                        </p:cTn>
                                        <p:tgtEl>
                                          <p:spTgt spid="22534"/>
                                        </p:tgtEl>
                                        <p:attrNameLst>
                                          <p:attrName>style.visibility</p:attrName>
                                        </p:attrNameLst>
                                      </p:cBhvr>
                                      <p:to>
                                        <p:strVal val="visible"/>
                                      </p:to>
                                    </p:set>
                                    <p:animEffect transition="in" filter="fade">
                                      <p:cBhvr>
                                        <p:cTn id="30" dur="2000"/>
                                        <p:tgtEl>
                                          <p:spTgt spid="22534"/>
                                        </p:tgtEl>
                                      </p:cBhvr>
                                    </p:animEffect>
                                    <p:anim calcmode="lin" valueType="num">
                                      <p:cBhvr>
                                        <p:cTn id="31" dur="2000" fill="hold"/>
                                        <p:tgtEl>
                                          <p:spTgt spid="22534"/>
                                        </p:tgtEl>
                                        <p:attrNameLst>
                                          <p:attrName>ppt_w</p:attrName>
                                        </p:attrNameLst>
                                      </p:cBhvr>
                                      <p:tavLst>
                                        <p:tav tm="0" fmla="#ppt_w*sin(2.5*pi*$)">
                                          <p:val>
                                            <p:fltVal val="0"/>
                                          </p:val>
                                        </p:tav>
                                        <p:tav tm="100000">
                                          <p:val>
                                            <p:fltVal val="1"/>
                                          </p:val>
                                        </p:tav>
                                      </p:tavLst>
                                    </p:anim>
                                    <p:anim calcmode="lin" valueType="num">
                                      <p:cBhvr>
                                        <p:cTn id="32" dur="2000" fill="hold"/>
                                        <p:tgtEl>
                                          <p:spTgt spid="22534"/>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22531">
                                            <p:txEl>
                                              <p:pRg st="0" end="0"/>
                                            </p:txEl>
                                          </p:spTgt>
                                        </p:tgtEl>
                                        <p:attrNameLst>
                                          <p:attrName>style.visibility</p:attrName>
                                        </p:attrNameLst>
                                      </p:cBhvr>
                                      <p:to>
                                        <p:strVal val="visible"/>
                                      </p:to>
                                    </p:set>
                                    <p:animEffect transition="in" filter="wipe(up)">
                                      <p:cBhvr>
                                        <p:cTn id="37" dur="500"/>
                                        <p:tgtEl>
                                          <p:spTgt spid="22531">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2531">
                                            <p:txEl>
                                              <p:pRg st="1" end="1"/>
                                            </p:txEl>
                                          </p:spTgt>
                                        </p:tgtEl>
                                        <p:attrNameLst>
                                          <p:attrName>style.visibility</p:attrName>
                                        </p:attrNameLst>
                                      </p:cBhvr>
                                      <p:to>
                                        <p:strVal val="visible"/>
                                      </p:to>
                                    </p:set>
                                    <p:animEffect transition="in" filter="wipe(left)">
                                      <p:cBhvr>
                                        <p:cTn id="42"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52400" y="152400"/>
            <a:ext cx="8077200" cy="457200"/>
          </a:xfrm>
        </p:spPr>
        <p:txBody>
          <a:bodyPr/>
          <a:lstStyle/>
          <a:p>
            <a:pPr eaLnBrk="1" hangingPunct="1"/>
            <a:r>
              <a:rPr lang="en-US" altLang="en-US" sz="2400" b="1" smtClean="0">
                <a:solidFill>
                  <a:schemeClr val="bg1"/>
                </a:solidFill>
                <a:cs typeface="Arial" panose="020B0604020202020204" pitchFamily="34" charset="0"/>
              </a:rPr>
              <a:t>Mass defect in nuclear physics</a:t>
            </a:r>
          </a:p>
        </p:txBody>
      </p:sp>
      <p:sp>
        <p:nvSpPr>
          <p:cNvPr id="2" name="TextBox 1"/>
          <p:cNvSpPr txBox="1">
            <a:spLocks noChangeArrowheads="1"/>
          </p:cNvSpPr>
          <p:nvPr/>
        </p:nvSpPr>
        <p:spPr bwMode="auto">
          <a:xfrm>
            <a:off x="1371600" y="1447800"/>
            <a:ext cx="7031038"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Mass appears as energy in nuclear events:</a:t>
            </a:r>
          </a:p>
          <a:p>
            <a:pPr lvl="1" eaLnBrk="1" hangingPunct="1">
              <a:lnSpc>
                <a:spcPct val="100000"/>
              </a:lnSpc>
              <a:spcBef>
                <a:spcPct val="0"/>
              </a:spcBef>
              <a:buClrTx/>
              <a:buFont typeface="Arial" panose="020B0604020202020204" pitchFamily="34" charset="0"/>
              <a:buChar char="•"/>
            </a:pPr>
            <a:r>
              <a:rPr lang="en-US" altLang="en-US" sz="2800"/>
              <a:t>Radioactive decay</a:t>
            </a:r>
          </a:p>
          <a:p>
            <a:pPr lvl="1" eaLnBrk="1" hangingPunct="1">
              <a:lnSpc>
                <a:spcPct val="100000"/>
              </a:lnSpc>
              <a:spcBef>
                <a:spcPct val="0"/>
              </a:spcBef>
              <a:buClrTx/>
              <a:buFont typeface="Arial" panose="020B0604020202020204" pitchFamily="34" charset="0"/>
              <a:buChar char="•"/>
            </a:pPr>
            <a:r>
              <a:rPr lang="en-US" altLang="en-US" sz="2800"/>
              <a:t>Nuclear reactions</a:t>
            </a:r>
          </a:p>
          <a:p>
            <a:pPr lvl="1" eaLnBrk="1" hangingPunct="1">
              <a:lnSpc>
                <a:spcPct val="100000"/>
              </a:lnSpc>
              <a:spcBef>
                <a:spcPct val="0"/>
              </a:spcBef>
              <a:buClrTx/>
              <a:buFont typeface="Arial" panose="020B0604020202020204" pitchFamily="34" charset="0"/>
              <a:buChar char="•"/>
            </a:pPr>
            <a:r>
              <a:rPr lang="en-US" altLang="en-US" sz="2800"/>
              <a:t>Fission</a:t>
            </a:r>
          </a:p>
          <a:p>
            <a:pPr lvl="1" eaLnBrk="1" hangingPunct="1">
              <a:lnSpc>
                <a:spcPct val="100000"/>
              </a:lnSpc>
              <a:spcBef>
                <a:spcPct val="0"/>
              </a:spcBef>
              <a:buClrTx/>
              <a:buFont typeface="Arial" panose="020B0604020202020204" pitchFamily="34" charset="0"/>
              <a:buChar char="•"/>
            </a:pPr>
            <a:r>
              <a:rPr lang="en-US" altLang="en-US" sz="2800"/>
              <a:t>Fusion</a:t>
            </a:r>
          </a:p>
          <a:p>
            <a:pPr eaLnBrk="1" hangingPunct="1">
              <a:lnSpc>
                <a:spcPct val="100000"/>
              </a:lnSpc>
              <a:spcBef>
                <a:spcPct val="0"/>
              </a:spcBef>
            </a:pPr>
            <a:endParaRPr lang="en-US" altLang="en-US"/>
          </a:p>
        </p:txBody>
      </p:sp>
      <p:sp>
        <p:nvSpPr>
          <p:cNvPr id="4" name="TextBox 3"/>
          <p:cNvSpPr txBox="1">
            <a:spLocks noChangeArrowheads="1"/>
          </p:cNvSpPr>
          <p:nvPr/>
        </p:nvSpPr>
        <p:spPr bwMode="auto">
          <a:xfrm>
            <a:off x="1524000" y="4191000"/>
            <a:ext cx="5646738" cy="13843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spcBef>
                <a:spcPct val="0"/>
              </a:spcBef>
            </a:pPr>
            <a:r>
              <a:rPr lang="en-US" altLang="en-US" sz="2800">
                <a:solidFill>
                  <a:schemeClr val="bg1"/>
                </a:solidFill>
              </a:rPr>
              <a:t>Mass defect</a:t>
            </a:r>
          </a:p>
          <a:p>
            <a:pPr algn="ctr" eaLnBrk="1" hangingPunct="1">
              <a:lnSpc>
                <a:spcPct val="100000"/>
              </a:lnSpc>
              <a:spcBef>
                <a:spcPct val="0"/>
              </a:spcBef>
            </a:pPr>
            <a:r>
              <a:rPr lang="en-US" altLang="en-US" sz="2800">
                <a:solidFill>
                  <a:schemeClr val="bg1"/>
                </a:solidFill>
              </a:rPr>
              <a:t>Difference between initial and final </a:t>
            </a:r>
            <a:br>
              <a:rPr lang="en-US" altLang="en-US" sz="2800">
                <a:solidFill>
                  <a:schemeClr val="bg1"/>
                </a:solidFill>
              </a:rPr>
            </a:br>
            <a:r>
              <a:rPr lang="en-US" altLang="en-US" sz="2800">
                <a:solidFill>
                  <a:schemeClr val="bg1"/>
                </a:solidFill>
              </a:rPr>
              <a:t>arrangement of particles</a:t>
            </a:r>
            <a:r>
              <a:rPr lang="en-US" altLang="en-US">
                <a:solidFill>
                  <a:schemeClr val="bg1"/>
                </a:solidFil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checkerboard(across)">
                                      <p:cBhvr>
                                        <p:cTn id="11" dur="500"/>
                                        <p:tgtEl>
                                          <p:spTgt spid="2">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checkerboard(across)">
                                      <p:cBhvr>
                                        <p:cTn id="16" dur="500"/>
                                        <p:tgtEl>
                                          <p:spTgt spid="2">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checkerboard(across)">
                                      <p:cBhvr>
                                        <p:cTn id="21" dur="500"/>
                                        <p:tgtEl>
                                          <p:spTgt spid="2">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checkerboard(across)">
                                      <p:cBhvr>
                                        <p:cTn id="26" dur="500"/>
                                        <p:tgtEl>
                                          <p:spTgt spid="2">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left)">
                                      <p:cBhvr>
                                        <p:cTn id="31" dur="500"/>
                                        <p:tgtEl>
                                          <p:spTgt spid="4">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left)">
                                      <p:cBhvr>
                                        <p:cTn id="3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52400" y="152400"/>
            <a:ext cx="3657600" cy="457200"/>
          </a:xfrm>
        </p:spPr>
        <p:txBody>
          <a:bodyPr/>
          <a:lstStyle/>
          <a:p>
            <a:pPr eaLnBrk="1" hangingPunct="1"/>
            <a:r>
              <a:rPr lang="en-US" altLang="en-US" sz="2400" b="1" smtClean="0">
                <a:solidFill>
                  <a:schemeClr val="bg1"/>
                </a:solidFill>
                <a:cs typeface="Arial" panose="020B0604020202020204" pitchFamily="34" charset="0"/>
              </a:rPr>
              <a:t>Units of mass</a:t>
            </a:r>
          </a:p>
        </p:txBody>
      </p:sp>
      <p:sp>
        <p:nvSpPr>
          <p:cNvPr id="69635" name="TextBox 1"/>
          <p:cNvSpPr txBox="1">
            <a:spLocks noChangeArrowheads="1"/>
          </p:cNvSpPr>
          <p:nvPr/>
        </p:nvSpPr>
        <p:spPr bwMode="auto">
          <a:xfrm>
            <a:off x="1828800" y="838200"/>
            <a:ext cx="58404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371600" indent="-4572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                Mass units: </a:t>
            </a:r>
          </a:p>
          <a:p>
            <a:pPr lvl="2" eaLnBrk="1" hangingPunct="1">
              <a:lnSpc>
                <a:spcPct val="100000"/>
              </a:lnSpc>
              <a:spcBef>
                <a:spcPct val="0"/>
              </a:spcBef>
              <a:buClrTx/>
              <a:buFont typeface="Arial" panose="020B0604020202020204" pitchFamily="34" charset="0"/>
              <a:buChar char="•"/>
            </a:pPr>
            <a:r>
              <a:rPr lang="en-US" altLang="en-US" sz="2800"/>
              <a:t>kilogram: </a:t>
            </a:r>
            <a:r>
              <a:rPr lang="en-US" altLang="en-US" sz="2800" i="1"/>
              <a:t>kg</a:t>
            </a:r>
          </a:p>
          <a:p>
            <a:pPr lvl="2" eaLnBrk="1" hangingPunct="1">
              <a:lnSpc>
                <a:spcPct val="100000"/>
              </a:lnSpc>
              <a:spcBef>
                <a:spcPct val="0"/>
              </a:spcBef>
              <a:buClrTx/>
              <a:buFont typeface="Arial" panose="020B0604020202020204" pitchFamily="34" charset="0"/>
              <a:buChar char="•"/>
            </a:pPr>
            <a:r>
              <a:rPr lang="en-US" altLang="en-US" sz="2800"/>
              <a:t>unified mass unit: </a:t>
            </a:r>
            <a:r>
              <a:rPr lang="en-US" altLang="en-US" sz="2800" i="1"/>
              <a:t>u</a:t>
            </a:r>
          </a:p>
          <a:p>
            <a:pPr lvl="2" eaLnBrk="1" hangingPunct="1">
              <a:lnSpc>
                <a:spcPct val="100000"/>
              </a:lnSpc>
              <a:spcBef>
                <a:spcPct val="0"/>
              </a:spcBef>
              <a:buClrTx/>
              <a:buFont typeface="Arial" panose="020B0604020202020204" pitchFamily="34" charset="0"/>
              <a:buChar char="•"/>
            </a:pPr>
            <a:r>
              <a:rPr lang="en-US" altLang="en-US" sz="2800"/>
              <a:t>electron-volt: </a:t>
            </a:r>
            <a:r>
              <a:rPr lang="en-US" altLang="en-US" sz="2800" i="1"/>
              <a:t>eV, keV, MeV</a:t>
            </a:r>
          </a:p>
        </p:txBody>
      </p:sp>
      <p:pic>
        <p:nvPicPr>
          <p:cNvPr id="69636" name="Picture 1"/>
          <p:cNvPicPr>
            <a:picLocks noChangeAspect="1"/>
          </p:cNvPicPr>
          <p:nvPr/>
        </p:nvPicPr>
        <p:blipFill>
          <a:blip r:embed="rId3">
            <a:extLst>
              <a:ext uri="{28A0092B-C50C-407E-A947-70E740481C1C}">
                <a14:useLocalDpi xmlns:a14="http://schemas.microsoft.com/office/drawing/2010/main" val="0"/>
              </a:ext>
            </a:extLst>
          </a:blip>
          <a:srcRect l="4324" t="8755"/>
          <a:stretch>
            <a:fillRect/>
          </a:stretch>
        </p:blipFill>
        <p:spPr bwMode="auto">
          <a:xfrm>
            <a:off x="609600" y="3048000"/>
            <a:ext cx="6743700"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 y="152400"/>
            <a:ext cx="5715000" cy="457200"/>
          </a:xfrm>
        </p:spPr>
        <p:txBody>
          <a:bodyPr/>
          <a:lstStyle/>
          <a:p>
            <a:pPr eaLnBrk="1" hangingPunct="1"/>
            <a:r>
              <a:rPr lang="en-US" altLang="en-US" sz="2800" b="1" smtClean="0">
                <a:solidFill>
                  <a:schemeClr val="bg1"/>
                </a:solidFill>
                <a:cs typeface="Arial" panose="020B0604020202020204" pitchFamily="34" charset="0"/>
              </a:rPr>
              <a:t>Galilean transformations</a:t>
            </a:r>
          </a:p>
        </p:txBody>
      </p:sp>
      <p:sp>
        <p:nvSpPr>
          <p:cNvPr id="2" name="TextBox 1"/>
          <p:cNvSpPr txBox="1">
            <a:spLocks noChangeArrowheads="1"/>
          </p:cNvSpPr>
          <p:nvPr/>
        </p:nvSpPr>
        <p:spPr bwMode="auto">
          <a:xfrm>
            <a:off x="304800" y="3776663"/>
            <a:ext cx="86725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200150" indent="-28575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If P is stationary and P</a:t>
            </a:r>
            <a:r>
              <a:rPr lang="en-US" altLang="en-US" sz="2800" baseline="30000"/>
              <a:t>/</a:t>
            </a:r>
            <a:r>
              <a:rPr lang="en-US" altLang="en-US" sz="2800"/>
              <a:t> moves at  velocity, </a:t>
            </a:r>
            <a:r>
              <a:rPr lang="en-US" altLang="en-US" sz="2800" i="1"/>
              <a:t>v, </a:t>
            </a:r>
            <a:r>
              <a:rPr lang="en-US" altLang="en-US" sz="2800"/>
              <a:t>assume:</a:t>
            </a:r>
          </a:p>
          <a:p>
            <a:pPr lvl="2" eaLnBrk="1" hangingPunct="1">
              <a:lnSpc>
                <a:spcPct val="100000"/>
              </a:lnSpc>
              <a:spcBef>
                <a:spcPct val="0"/>
              </a:spcBef>
              <a:buClrTx/>
              <a:buFont typeface="Arial" panose="020B0604020202020204" pitchFamily="34" charset="0"/>
              <a:buChar char="•"/>
            </a:pPr>
            <a:r>
              <a:rPr lang="en-US" altLang="en-US" sz="2800"/>
              <a:t>Distance intervals are the same</a:t>
            </a:r>
          </a:p>
          <a:p>
            <a:pPr lvl="2" eaLnBrk="1" hangingPunct="1">
              <a:lnSpc>
                <a:spcPct val="100000"/>
              </a:lnSpc>
              <a:spcBef>
                <a:spcPct val="0"/>
              </a:spcBef>
              <a:buClrTx/>
              <a:buFont typeface="Arial" panose="020B0604020202020204" pitchFamily="34" charset="0"/>
              <a:buChar char="•"/>
            </a:pPr>
            <a:r>
              <a:rPr lang="en-US" altLang="en-US" sz="2800"/>
              <a:t>Time intervals are the same </a:t>
            </a:r>
          </a:p>
        </p:txBody>
      </p:sp>
      <p:sp>
        <p:nvSpPr>
          <p:cNvPr id="11268" name="TextBox 5"/>
          <p:cNvSpPr txBox="1">
            <a:spLocks noChangeArrowheads="1"/>
          </p:cNvSpPr>
          <p:nvPr/>
        </p:nvSpPr>
        <p:spPr bwMode="auto">
          <a:xfrm>
            <a:off x="1524000" y="838200"/>
            <a:ext cx="4814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Inertial frames are equivalent</a:t>
            </a:r>
          </a:p>
        </p:txBody>
      </p:sp>
      <p:graphicFrame>
        <p:nvGraphicFramePr>
          <p:cNvPr id="8" name="Object 7"/>
          <p:cNvGraphicFramePr>
            <a:graphicFrameLocks noChangeAspect="1"/>
          </p:cNvGraphicFramePr>
          <p:nvPr/>
        </p:nvGraphicFramePr>
        <p:xfrm>
          <a:off x="2925763" y="5221288"/>
          <a:ext cx="2041525" cy="625475"/>
        </p:xfrm>
        <a:graphic>
          <a:graphicData uri="http://schemas.openxmlformats.org/presentationml/2006/ole">
            <mc:AlternateContent xmlns:mc="http://schemas.openxmlformats.org/markup-compatibility/2006">
              <mc:Choice xmlns:v="urn:schemas-microsoft-com:vml" Requires="v">
                <p:oleObj spid="_x0000_s11282" name="Equation" r:id="rId4" imgW="787400" imgH="241300" progId="Equation.3">
                  <p:embed/>
                </p:oleObj>
              </mc:Choice>
              <mc:Fallback>
                <p:oleObj name="Equation" r:id="rId4" imgW="787400" imgH="2413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5763" y="5221288"/>
                        <a:ext cx="20415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2925763" y="5872163"/>
          <a:ext cx="2009775" cy="658812"/>
        </p:xfrm>
        <a:graphic>
          <a:graphicData uri="http://schemas.openxmlformats.org/presentationml/2006/ole">
            <mc:AlternateContent xmlns:mc="http://schemas.openxmlformats.org/markup-compatibility/2006">
              <mc:Choice xmlns:v="urn:schemas-microsoft-com:vml" Requires="v">
                <p:oleObj spid="_x0000_s11283" name="Equation" r:id="rId6" imgW="774700" imgH="254000" progId="Equation.3">
                  <p:embed/>
                </p:oleObj>
              </mc:Choice>
              <mc:Fallback>
                <p:oleObj name="Equation" r:id="rId6" imgW="774700" imgH="2540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5763" y="5872163"/>
                        <a:ext cx="20097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271"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12850" y="1347788"/>
            <a:ext cx="54673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2">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2">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a:spLocks noChangeArrowheads="1"/>
          </p:cNvSpPr>
          <p:nvPr/>
        </p:nvSpPr>
        <p:spPr bwMode="auto">
          <a:xfrm>
            <a:off x="228600" y="5486400"/>
            <a:ext cx="8305800" cy="6858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endParaRPr lang="en-US" altLang="en-US"/>
          </a:p>
        </p:txBody>
      </p:sp>
      <p:sp>
        <p:nvSpPr>
          <p:cNvPr id="22" name="TextBox 21"/>
          <p:cNvSpPr txBox="1">
            <a:spLocks noChangeArrowheads="1"/>
          </p:cNvSpPr>
          <p:nvPr/>
        </p:nvSpPr>
        <p:spPr bwMode="auto">
          <a:xfrm>
            <a:off x="446088" y="3657600"/>
            <a:ext cx="7783512" cy="1600200"/>
          </a:xfrm>
          <a:prstGeom prst="rect">
            <a:avLst/>
          </a:prstGeom>
          <a:noFill/>
          <a:ln>
            <a:noFill/>
          </a:ln>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endParaRPr lang="en-US" altLang="en-US"/>
          </a:p>
        </p:txBody>
      </p:sp>
      <p:sp>
        <p:nvSpPr>
          <p:cNvPr id="13316" name="Title 1"/>
          <p:cNvSpPr>
            <a:spLocks noGrp="1"/>
          </p:cNvSpPr>
          <p:nvPr>
            <p:ph type="title"/>
          </p:nvPr>
        </p:nvSpPr>
        <p:spPr>
          <a:xfrm>
            <a:off x="247650" y="66675"/>
            <a:ext cx="5638800" cy="609600"/>
          </a:xfrm>
        </p:spPr>
        <p:txBody>
          <a:bodyPr/>
          <a:lstStyle/>
          <a:p>
            <a:pPr eaLnBrk="1" hangingPunct="1"/>
            <a:r>
              <a:rPr lang="en-US" altLang="en-US" sz="2800" b="1" smtClean="0">
                <a:solidFill>
                  <a:schemeClr val="bg1"/>
                </a:solidFill>
                <a:cs typeface="Arial" panose="020B0604020202020204" pitchFamily="34" charset="0"/>
              </a:rPr>
              <a:t>Principles of classical relativity</a:t>
            </a:r>
          </a:p>
        </p:txBody>
      </p:sp>
      <p:sp>
        <p:nvSpPr>
          <p:cNvPr id="13317" name="TextBox 1"/>
          <p:cNvSpPr txBox="1">
            <a:spLocks noChangeArrowheads="1"/>
          </p:cNvSpPr>
          <p:nvPr/>
        </p:nvSpPr>
        <p:spPr bwMode="auto">
          <a:xfrm>
            <a:off x="1981200" y="838200"/>
            <a:ext cx="5851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Relativity principle (Galileo/Newton)</a:t>
            </a:r>
          </a:p>
        </p:txBody>
      </p:sp>
      <p:sp>
        <p:nvSpPr>
          <p:cNvPr id="6" name="Rectangle 5"/>
          <p:cNvSpPr>
            <a:spLocks noChangeArrowheads="1"/>
          </p:cNvSpPr>
          <p:nvPr/>
        </p:nvSpPr>
        <p:spPr bwMode="auto">
          <a:xfrm>
            <a:off x="1066800" y="2133600"/>
            <a:ext cx="2160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000000"/>
                </a:solidFill>
              </a:rPr>
              <a:t>Acceleration</a:t>
            </a:r>
          </a:p>
        </p:txBody>
      </p:sp>
      <p:sp>
        <p:nvSpPr>
          <p:cNvPr id="7" name="Rectangle 6"/>
          <p:cNvSpPr>
            <a:spLocks noChangeArrowheads="1"/>
          </p:cNvSpPr>
          <p:nvPr/>
        </p:nvSpPr>
        <p:spPr bwMode="auto">
          <a:xfrm>
            <a:off x="3886200" y="2133600"/>
            <a:ext cx="1322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000000"/>
                </a:solidFill>
              </a:rPr>
              <a:t>Energy</a:t>
            </a:r>
          </a:p>
        </p:txBody>
      </p:sp>
      <p:sp>
        <p:nvSpPr>
          <p:cNvPr id="8" name="Rectangle 7"/>
          <p:cNvSpPr>
            <a:spLocks noChangeArrowheads="1"/>
          </p:cNvSpPr>
          <p:nvPr/>
        </p:nvSpPr>
        <p:spPr bwMode="auto">
          <a:xfrm>
            <a:off x="5791200" y="2133600"/>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000000"/>
                </a:solidFill>
              </a:rPr>
              <a:t>Momentum</a:t>
            </a:r>
          </a:p>
        </p:txBody>
      </p:sp>
      <p:sp>
        <p:nvSpPr>
          <p:cNvPr id="9" name="Rectangle 8"/>
          <p:cNvSpPr>
            <a:spLocks noChangeArrowheads="1"/>
          </p:cNvSpPr>
          <p:nvPr/>
        </p:nvSpPr>
        <p:spPr bwMode="auto">
          <a:xfrm>
            <a:off x="1828800" y="4173538"/>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solidFill>
                  <a:srgbClr val="000000"/>
                </a:solidFill>
              </a:rPr>
              <a:t>Newton 1 … Newton 2 </a:t>
            </a:r>
            <a:r>
              <a:rPr lang="en-US" altLang="en-US" sz="2800" dirty="0" smtClean="0">
                <a:solidFill>
                  <a:srgbClr val="000000"/>
                </a:solidFill>
              </a:rPr>
              <a:t>… Newton </a:t>
            </a:r>
            <a:r>
              <a:rPr lang="en-US" altLang="en-US" sz="2800" dirty="0">
                <a:solidFill>
                  <a:srgbClr val="000000"/>
                </a:solidFill>
              </a:rPr>
              <a:t>3</a:t>
            </a:r>
          </a:p>
        </p:txBody>
      </p:sp>
      <p:sp>
        <p:nvSpPr>
          <p:cNvPr id="10" name="Rectangle 9"/>
          <p:cNvSpPr>
            <a:spLocks noChangeArrowheads="1"/>
          </p:cNvSpPr>
          <p:nvPr/>
        </p:nvSpPr>
        <p:spPr bwMode="auto">
          <a:xfrm>
            <a:off x="1346994" y="4724400"/>
            <a:ext cx="3200400" cy="523875"/>
          </a:xfrm>
          <a:prstGeom prst="rect">
            <a:avLst/>
          </a:prstGeom>
          <a:solidFill>
            <a:schemeClr val="bg1"/>
          </a:solidFill>
          <a:ln>
            <a:noFill/>
          </a:ln>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solidFill>
                  <a:srgbClr val="000000"/>
                </a:solidFill>
              </a:rPr>
              <a:t>Conservation laws:</a:t>
            </a:r>
          </a:p>
        </p:txBody>
      </p:sp>
      <p:sp>
        <p:nvSpPr>
          <p:cNvPr id="14" name="TextBox 13"/>
          <p:cNvSpPr txBox="1">
            <a:spLocks noChangeArrowheads="1"/>
          </p:cNvSpPr>
          <p:nvPr/>
        </p:nvSpPr>
        <p:spPr bwMode="auto">
          <a:xfrm>
            <a:off x="4603750" y="4724400"/>
            <a:ext cx="1282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energy</a:t>
            </a:r>
          </a:p>
        </p:txBody>
      </p:sp>
      <p:sp>
        <p:nvSpPr>
          <p:cNvPr id="16" name="TextBox 15"/>
          <p:cNvSpPr txBox="1">
            <a:spLocks noChangeArrowheads="1"/>
          </p:cNvSpPr>
          <p:nvPr/>
        </p:nvSpPr>
        <p:spPr bwMode="auto">
          <a:xfrm>
            <a:off x="6248400" y="4743450"/>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momentum</a:t>
            </a:r>
          </a:p>
        </p:txBody>
      </p:sp>
      <p:sp>
        <p:nvSpPr>
          <p:cNvPr id="15" name="TextBox 14"/>
          <p:cNvSpPr txBox="1">
            <a:spLocks noChangeArrowheads="1"/>
          </p:cNvSpPr>
          <p:nvPr/>
        </p:nvSpPr>
        <p:spPr bwMode="auto">
          <a:xfrm>
            <a:off x="0" y="14478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spcBef>
                <a:spcPct val="0"/>
              </a:spcBef>
            </a:pPr>
            <a:r>
              <a:rPr lang="en-US" altLang="en-US" sz="2800"/>
              <a:t>In different frames you get different values for: </a:t>
            </a:r>
          </a:p>
        </p:txBody>
      </p:sp>
      <p:sp>
        <p:nvSpPr>
          <p:cNvPr id="17" name="TextBox 16"/>
          <p:cNvSpPr txBox="1">
            <a:spLocks noChangeArrowheads="1"/>
          </p:cNvSpPr>
          <p:nvPr/>
        </p:nvSpPr>
        <p:spPr bwMode="auto">
          <a:xfrm>
            <a:off x="3760788" y="2833687"/>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spcBef>
                <a:spcPct val="0"/>
              </a:spcBef>
            </a:pPr>
            <a:r>
              <a:rPr lang="en-US" altLang="en-US" sz="2800" dirty="0"/>
              <a:t>BUT</a:t>
            </a:r>
          </a:p>
        </p:txBody>
      </p:sp>
      <p:sp>
        <p:nvSpPr>
          <p:cNvPr id="18" name="TextBox 17"/>
          <p:cNvSpPr txBox="1">
            <a:spLocks noChangeArrowheads="1"/>
          </p:cNvSpPr>
          <p:nvPr/>
        </p:nvSpPr>
        <p:spPr bwMode="auto">
          <a:xfrm>
            <a:off x="2288381" y="3251993"/>
            <a:ext cx="4795838" cy="954088"/>
          </a:xfrm>
          <a:prstGeom prst="rect">
            <a:avLst/>
          </a:prstGeom>
          <a:noFill/>
          <a:ln>
            <a:noFill/>
          </a:ln>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spcBef>
                <a:spcPct val="0"/>
              </a:spcBef>
            </a:pPr>
            <a:r>
              <a:rPr lang="en-US" altLang="en-US" sz="2800" dirty="0"/>
              <a:t>In all inertial frames</a:t>
            </a:r>
          </a:p>
          <a:p>
            <a:pPr algn="ctr" eaLnBrk="1" hangingPunct="1">
              <a:lnSpc>
                <a:spcPct val="100000"/>
              </a:lnSpc>
              <a:spcBef>
                <a:spcPct val="0"/>
              </a:spcBef>
            </a:pPr>
            <a:r>
              <a:rPr lang="en-US" altLang="en-US" sz="2800" dirty="0"/>
              <a:t>Laws of motion are the same</a:t>
            </a:r>
          </a:p>
        </p:txBody>
      </p:sp>
      <p:sp>
        <p:nvSpPr>
          <p:cNvPr id="19" name="TextBox 18"/>
          <p:cNvSpPr txBox="1">
            <a:spLocks noChangeArrowheads="1"/>
          </p:cNvSpPr>
          <p:nvPr/>
        </p:nvSpPr>
        <p:spPr bwMode="auto">
          <a:xfrm>
            <a:off x="152400" y="5562600"/>
            <a:ext cx="365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All inertial frames are:</a:t>
            </a:r>
          </a:p>
        </p:txBody>
      </p:sp>
      <p:sp>
        <p:nvSpPr>
          <p:cNvPr id="20" name="Rectangle 19"/>
          <p:cNvSpPr>
            <a:spLocks noChangeArrowheads="1"/>
          </p:cNvSpPr>
          <p:nvPr/>
        </p:nvSpPr>
        <p:spPr bwMode="auto">
          <a:xfrm>
            <a:off x="3886200" y="5562600"/>
            <a:ext cx="1862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000000"/>
                </a:solidFill>
              </a:rPr>
              <a:t>Equivalent</a:t>
            </a:r>
          </a:p>
        </p:txBody>
      </p:sp>
      <p:sp>
        <p:nvSpPr>
          <p:cNvPr id="21" name="Rectangle 20"/>
          <p:cNvSpPr>
            <a:spLocks noChangeArrowheads="1"/>
          </p:cNvSpPr>
          <p:nvPr/>
        </p:nvSpPr>
        <p:spPr bwMode="auto">
          <a:xfrm>
            <a:off x="6172200" y="5562600"/>
            <a:ext cx="2200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000000"/>
                </a:solidFill>
              </a:rPr>
              <a:t>Equally valid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down)">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ppt_y</p:attrName>
                                        </p:attrNameLst>
                                      </p:cBhvr>
                                      <p:tavLst>
                                        <p:tav tm="0">
                                          <p:val>
                                            <p:strVal val="#ppt_y-#ppt_h*1.125000"/>
                                          </p:val>
                                        </p:tav>
                                        <p:tav tm="100000">
                                          <p:val>
                                            <p:strVal val="#ppt_y"/>
                                          </p:val>
                                        </p:tav>
                                      </p:tavLst>
                                    </p:anim>
                                    <p:animEffect transition="in" filter="wipe(down)">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ppt_y</p:attrName>
                                        </p:attrNameLst>
                                      </p:cBhvr>
                                      <p:tavLst>
                                        <p:tav tm="0">
                                          <p:val>
                                            <p:strVal val="#ppt_y-#ppt_h*1.125000"/>
                                          </p:val>
                                        </p:tav>
                                        <p:tav tm="100000">
                                          <p:val>
                                            <p:strVal val="#ppt_y"/>
                                          </p:val>
                                        </p:tav>
                                      </p:tavLst>
                                    </p:anim>
                                    <p:animEffect transition="in" filter="wipe(down)">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1000" fill="hold"/>
                                        <p:tgtEl>
                                          <p:spTgt spid="17"/>
                                        </p:tgtEl>
                                        <p:attrNameLst>
                                          <p:attrName>ppt_w</p:attrName>
                                        </p:attrNameLst>
                                      </p:cBhvr>
                                      <p:tavLst>
                                        <p:tav tm="0">
                                          <p:val>
                                            <p:strVal val="#ppt_w*0.70"/>
                                          </p:val>
                                        </p:tav>
                                        <p:tav tm="100000">
                                          <p:val>
                                            <p:strVal val="#ppt_w"/>
                                          </p:val>
                                        </p:tav>
                                      </p:tavLst>
                                    </p:anim>
                                    <p:anim calcmode="lin" valueType="num">
                                      <p:cBhvr>
                                        <p:cTn id="31" dur="1000" fill="hold"/>
                                        <p:tgtEl>
                                          <p:spTgt spid="17"/>
                                        </p:tgtEl>
                                        <p:attrNameLst>
                                          <p:attrName>ppt_h</p:attrName>
                                        </p:attrNameLst>
                                      </p:cBhvr>
                                      <p:tavLst>
                                        <p:tav tm="0">
                                          <p:val>
                                            <p:strVal val="#ppt_h"/>
                                          </p:val>
                                        </p:tav>
                                        <p:tav tm="100000">
                                          <p:val>
                                            <p:strVal val="#ppt_h"/>
                                          </p:val>
                                        </p:tav>
                                      </p:tavLst>
                                    </p:anim>
                                    <p:animEffect transition="in" filter="fade">
                                      <p:cBhvr>
                                        <p:cTn id="32" dur="1000"/>
                                        <p:tgtEl>
                                          <p:spTgt spid="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blinds(horizontal)">
                                      <p:cBhvr>
                                        <p:cTn id="37" dur="500"/>
                                        <p:tgtEl>
                                          <p:spTgt spid="18">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9" fill="hold" nodeType="clickEffect">
                                  <p:stCondLst>
                                    <p:cond delay="0"/>
                                  </p:stCondLst>
                                  <p:childTnLst>
                                    <p:set>
                                      <p:cBhvr>
                                        <p:cTn id="41" dur="1" fill="hold">
                                          <p:stCondLst>
                                            <p:cond delay="0"/>
                                          </p:stCondLst>
                                        </p:cTn>
                                        <p:tgtEl>
                                          <p:spTgt spid="18">
                                            <p:txEl>
                                              <p:pRg st="1" end="1"/>
                                            </p:txEl>
                                          </p:spTgt>
                                        </p:tgtEl>
                                        <p:attrNameLst>
                                          <p:attrName>style.visibility</p:attrName>
                                        </p:attrNameLst>
                                      </p:cBhvr>
                                      <p:to>
                                        <p:strVal val="visible"/>
                                      </p:to>
                                    </p:set>
                                    <p:anim calcmode="lin" valueType="num">
                                      <p:cBhvr additive="base">
                                        <p:cTn id="42" dur="500" fill="hold"/>
                                        <p:tgtEl>
                                          <p:spTgt spid="18">
                                            <p:txEl>
                                              <p:pRg st="1" end="1"/>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0-#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0-#ppt_w/2"/>
                                          </p:val>
                                        </p:tav>
                                        <p:tav tm="100000">
                                          <p:val>
                                            <p:strVal val="#ppt_x"/>
                                          </p:val>
                                        </p:tav>
                                      </p:tavLst>
                                    </p:anim>
                                    <p:anim calcmode="lin" valueType="num">
                                      <p:cBhvr additive="base">
                                        <p:cTn id="5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2" presetClass="entr" presetSubtype="8"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p:tgtEl>
                                          <p:spTgt spid="14"/>
                                        </p:tgtEl>
                                        <p:attrNameLst>
                                          <p:attrName>ppt_x</p:attrName>
                                        </p:attrNameLst>
                                      </p:cBhvr>
                                      <p:tavLst>
                                        <p:tav tm="0">
                                          <p:val>
                                            <p:strVal val="#ppt_x-#ppt_w*1.125000"/>
                                          </p:val>
                                        </p:tav>
                                        <p:tav tm="100000">
                                          <p:val>
                                            <p:strVal val="#ppt_x"/>
                                          </p:val>
                                        </p:tav>
                                      </p:tavLst>
                                    </p:anim>
                                    <p:animEffect transition="in" filter="wipe(right)">
                                      <p:cBhvr>
                                        <p:cTn id="61" dur="500"/>
                                        <p:tgtEl>
                                          <p:spTgt spid="1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2" presetClass="entr" presetSubtype="8"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p:tgtEl>
                                          <p:spTgt spid="16"/>
                                        </p:tgtEl>
                                        <p:attrNameLst>
                                          <p:attrName>ppt_x</p:attrName>
                                        </p:attrNameLst>
                                      </p:cBhvr>
                                      <p:tavLst>
                                        <p:tav tm="0">
                                          <p:val>
                                            <p:strVal val="#ppt_x-#ppt_w*1.125000"/>
                                          </p:val>
                                        </p:tav>
                                        <p:tav tm="100000">
                                          <p:val>
                                            <p:strVal val="#ppt_x"/>
                                          </p:val>
                                        </p:tav>
                                      </p:tavLst>
                                    </p:anim>
                                    <p:animEffect transition="in" filter="wipe(right)">
                                      <p:cBhvr>
                                        <p:cTn id="67" dur="500"/>
                                        <p:tgtEl>
                                          <p:spTgt spid="1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nodePh="1">
                                  <p:stCondLst>
                                    <p:cond delay="0"/>
                                  </p:stCondLst>
                                  <p:endCondLst>
                                    <p:cond evt="begin" delay="0">
                                      <p:tn val="70"/>
                                    </p:cond>
                                  </p:endCondLst>
                                  <p:childTnLst>
                                    <p:set>
                                      <p:cBhvr>
                                        <p:cTn id="71" dur="1" fill="hold">
                                          <p:stCondLst>
                                            <p:cond delay="0"/>
                                          </p:stCondLst>
                                        </p:cTn>
                                        <p:tgtEl>
                                          <p:spTgt spid="22"/>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0-#ppt_w/2"/>
                                          </p:val>
                                        </p:tav>
                                        <p:tav tm="100000">
                                          <p:val>
                                            <p:strVal val="#ppt_x"/>
                                          </p:val>
                                        </p:tav>
                                      </p:tavLst>
                                    </p:anim>
                                    <p:anim calcmode="lin" valueType="num">
                                      <p:cBhvr additive="base">
                                        <p:cTn id="77"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12" presetClass="entr" presetSubtype="8"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p:tgtEl>
                                          <p:spTgt spid="20"/>
                                        </p:tgtEl>
                                        <p:attrNameLst>
                                          <p:attrName>ppt_x</p:attrName>
                                        </p:attrNameLst>
                                      </p:cBhvr>
                                      <p:tavLst>
                                        <p:tav tm="0">
                                          <p:val>
                                            <p:strVal val="#ppt_x-#ppt_w*1.125000"/>
                                          </p:val>
                                        </p:tav>
                                        <p:tav tm="100000">
                                          <p:val>
                                            <p:strVal val="#ppt_x"/>
                                          </p:val>
                                        </p:tav>
                                      </p:tavLst>
                                    </p:anim>
                                    <p:animEffect transition="in" filter="wipe(right)">
                                      <p:cBhvr>
                                        <p:cTn id="83" dur="500"/>
                                        <p:tgtEl>
                                          <p:spTgt spid="20"/>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2" presetClass="entr" presetSubtype="8"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additive="base">
                                        <p:cTn id="88" dur="500"/>
                                        <p:tgtEl>
                                          <p:spTgt spid="21"/>
                                        </p:tgtEl>
                                        <p:attrNameLst>
                                          <p:attrName>ppt_x</p:attrName>
                                        </p:attrNameLst>
                                      </p:cBhvr>
                                      <p:tavLst>
                                        <p:tav tm="0">
                                          <p:val>
                                            <p:strVal val="#ppt_x-#ppt_w*1.125000"/>
                                          </p:val>
                                        </p:tav>
                                        <p:tav tm="100000">
                                          <p:val>
                                            <p:strVal val="#ppt_x"/>
                                          </p:val>
                                        </p:tav>
                                      </p:tavLst>
                                    </p:anim>
                                    <p:animEffect transition="in" filter="wipe(right)">
                                      <p:cBhvr>
                                        <p:cTn id="89" dur="500"/>
                                        <p:tgtEl>
                                          <p:spTgt spid="2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p:bldP spid="6" grpId="0"/>
      <p:bldP spid="7" grpId="0"/>
      <p:bldP spid="8" grpId="0"/>
      <p:bldP spid="9" grpId="0"/>
      <p:bldP spid="10" grpId="0" animBg="1"/>
      <p:bldP spid="14" grpId="0"/>
      <p:bldP spid="16" grpId="0"/>
      <p:bldP spid="15" grpId="0"/>
      <p:bldP spid="17"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2971800" y="4038600"/>
            <a:ext cx="2928938" cy="6858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endParaRPr lang="en-US" altLang="en-US"/>
          </a:p>
        </p:txBody>
      </p:sp>
      <p:sp>
        <p:nvSpPr>
          <p:cNvPr id="15363" name="Title 1"/>
          <p:cNvSpPr>
            <a:spLocks noGrp="1"/>
          </p:cNvSpPr>
          <p:nvPr>
            <p:ph type="title"/>
          </p:nvPr>
        </p:nvSpPr>
        <p:spPr>
          <a:xfrm>
            <a:off x="152400" y="152400"/>
            <a:ext cx="6400800" cy="457200"/>
          </a:xfrm>
        </p:spPr>
        <p:txBody>
          <a:bodyPr/>
          <a:lstStyle/>
          <a:p>
            <a:pPr eaLnBrk="1" hangingPunct="1"/>
            <a:r>
              <a:rPr lang="en-US" altLang="en-US" sz="2400" b="1" smtClean="0">
                <a:solidFill>
                  <a:schemeClr val="bg1"/>
                </a:solidFill>
                <a:cs typeface="Arial" panose="020B0604020202020204" pitchFamily="34" charset="0"/>
              </a:rPr>
              <a:t>Relative velocity in inertial frames</a:t>
            </a:r>
          </a:p>
        </p:txBody>
      </p:sp>
      <p:graphicFrame>
        <p:nvGraphicFramePr>
          <p:cNvPr id="15364" name="Object 2"/>
          <p:cNvGraphicFramePr>
            <a:graphicFrameLocks noChangeAspect="1"/>
          </p:cNvGraphicFramePr>
          <p:nvPr/>
        </p:nvGraphicFramePr>
        <p:xfrm>
          <a:off x="3276600" y="4038600"/>
          <a:ext cx="2371725" cy="560388"/>
        </p:xfrm>
        <a:graphic>
          <a:graphicData uri="http://schemas.openxmlformats.org/presentationml/2006/ole">
            <mc:AlternateContent xmlns:mc="http://schemas.openxmlformats.org/markup-compatibility/2006">
              <mc:Choice xmlns:v="urn:schemas-microsoft-com:vml" Requires="v">
                <p:oleObj spid="_x0000_s15371" name="Equation" r:id="rId4" imgW="914400" imgH="215900" progId="Equation.3">
                  <p:embed/>
                </p:oleObj>
              </mc:Choice>
              <mc:Fallback>
                <p:oleObj name="Equation" r:id="rId4" imgW="914400" imgH="2159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38600"/>
                        <a:ext cx="23717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365"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9063" y="1905000"/>
            <a:ext cx="89154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2057400"/>
            <a:ext cx="7772400" cy="860425"/>
          </a:xfrm>
        </p:spPr>
        <p:txBody>
          <a:bodyPr/>
          <a:lstStyle/>
          <a:p>
            <a:pPr eaLnBrk="1" hangingPunct="1"/>
            <a:r>
              <a:rPr lang="en-US" altLang="en-US" smtClean="0">
                <a:cs typeface="Arial" panose="020B0604020202020204" pitchFamily="34" charset="0"/>
              </a:rPr>
              <a:t>Chapter 6: Einstein’s special relativity</a:t>
            </a:r>
          </a:p>
        </p:txBody>
      </p:sp>
      <p:sp>
        <p:nvSpPr>
          <p:cNvPr id="17411" name="TextBox 1"/>
          <p:cNvSpPr txBox="1">
            <a:spLocks noChangeArrowheads="1"/>
          </p:cNvSpPr>
          <p:nvPr/>
        </p:nvSpPr>
        <p:spPr bwMode="auto">
          <a:xfrm>
            <a:off x="990600" y="3429000"/>
            <a:ext cx="5313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chemeClr val="bg1"/>
                </a:solidFill>
              </a:rPr>
              <a:t>Problems with classical relativity</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 y="212725"/>
            <a:ext cx="5334000" cy="457200"/>
          </a:xfrm>
        </p:spPr>
        <p:txBody>
          <a:bodyPr/>
          <a:lstStyle/>
          <a:p>
            <a:pPr eaLnBrk="1" hangingPunct="1"/>
            <a:r>
              <a:rPr lang="en-US" altLang="en-US" sz="3200" b="1" smtClean="0">
                <a:solidFill>
                  <a:schemeClr val="bg1"/>
                </a:solidFill>
                <a:cs typeface="Arial" panose="020B0604020202020204" pitchFamily="34" charset="0"/>
              </a:rPr>
              <a:t>Challenge from Maxwell</a:t>
            </a:r>
          </a:p>
        </p:txBody>
      </p:sp>
      <p:sp>
        <p:nvSpPr>
          <p:cNvPr id="19459" name="TextBox 1"/>
          <p:cNvSpPr txBox="1">
            <a:spLocks noChangeArrowheads="1"/>
          </p:cNvSpPr>
          <p:nvPr/>
        </p:nvSpPr>
        <p:spPr bwMode="auto">
          <a:xfrm>
            <a:off x="1219200" y="914400"/>
            <a:ext cx="76418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Maxwell </a:t>
            </a:r>
            <a:r>
              <a:rPr lang="en-US" altLang="en-US" sz="2800" dirty="0" err="1"/>
              <a:t>synthesised</a:t>
            </a:r>
            <a:r>
              <a:rPr lang="en-US" altLang="en-US" sz="2800" dirty="0"/>
              <a:t> electricity </a:t>
            </a:r>
            <a:r>
              <a:rPr lang="en-US" altLang="en-US" sz="2800" dirty="0" smtClean="0"/>
              <a:t>and </a:t>
            </a:r>
            <a:r>
              <a:rPr lang="en-US" altLang="en-US" sz="2800" dirty="0"/>
              <a:t>magnetism</a:t>
            </a:r>
          </a:p>
        </p:txBody>
      </p:sp>
      <p:sp>
        <p:nvSpPr>
          <p:cNvPr id="4" name="TextBox 3"/>
          <p:cNvSpPr txBox="1">
            <a:spLocks noChangeArrowheads="1"/>
          </p:cNvSpPr>
          <p:nvPr/>
        </p:nvSpPr>
        <p:spPr bwMode="auto">
          <a:xfrm>
            <a:off x="1219200" y="1600200"/>
            <a:ext cx="68151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371600" indent="-4572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Light acts as an electromagnetic wave:</a:t>
            </a:r>
          </a:p>
          <a:p>
            <a:pPr eaLnBrk="1" hangingPunct="1">
              <a:lnSpc>
                <a:spcPct val="100000"/>
              </a:lnSpc>
              <a:spcBef>
                <a:spcPct val="0"/>
              </a:spcBef>
              <a:buFontTx/>
              <a:buChar char="•"/>
            </a:pPr>
            <a:r>
              <a:rPr lang="en-US" altLang="en-US" sz="2800"/>
              <a:t>Speed of light depends on a material’s:</a:t>
            </a:r>
          </a:p>
          <a:p>
            <a:pPr lvl="2" eaLnBrk="1" hangingPunct="1">
              <a:lnSpc>
                <a:spcPct val="100000"/>
              </a:lnSpc>
              <a:spcBef>
                <a:spcPct val="0"/>
              </a:spcBef>
              <a:buClrTx/>
              <a:buFont typeface="Lucida Grande"/>
              <a:buChar char="-"/>
            </a:pPr>
            <a:r>
              <a:rPr lang="en-US" altLang="en-US" sz="2800"/>
              <a:t>permeability:</a:t>
            </a:r>
          </a:p>
          <a:p>
            <a:pPr lvl="2" eaLnBrk="1" hangingPunct="1">
              <a:lnSpc>
                <a:spcPct val="100000"/>
              </a:lnSpc>
              <a:spcBef>
                <a:spcPct val="0"/>
              </a:spcBef>
              <a:buClrTx/>
              <a:buFont typeface="Lucida Grande"/>
              <a:buChar char="-"/>
            </a:pPr>
            <a:r>
              <a:rPr lang="en-US" altLang="en-US" sz="2800"/>
              <a:t>permittivity: </a:t>
            </a:r>
          </a:p>
        </p:txBody>
      </p:sp>
      <p:graphicFrame>
        <p:nvGraphicFramePr>
          <p:cNvPr id="6" name="Object 5"/>
          <p:cNvGraphicFramePr>
            <a:graphicFrameLocks noChangeAspect="1"/>
          </p:cNvGraphicFramePr>
          <p:nvPr/>
        </p:nvGraphicFramePr>
        <p:xfrm>
          <a:off x="3276600" y="3429000"/>
          <a:ext cx="1811338" cy="1185863"/>
        </p:xfrm>
        <a:graphic>
          <a:graphicData uri="http://schemas.openxmlformats.org/presentationml/2006/ole">
            <mc:AlternateContent xmlns:mc="http://schemas.openxmlformats.org/markup-compatibility/2006">
              <mc:Choice xmlns:v="urn:schemas-microsoft-com:vml" Requires="v">
                <p:oleObj spid="_x0000_s19480" name="Equation" r:id="rId4" imgW="698500" imgH="457200" progId="Equation.3">
                  <p:embed/>
                </p:oleObj>
              </mc:Choice>
              <mc:Fallback>
                <p:oleObj name="Equation" r:id="rId4" imgW="698500" imgH="4572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429000"/>
                        <a:ext cx="1811338"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4800600" y="2514600"/>
          <a:ext cx="527050" cy="560388"/>
        </p:xfrm>
        <a:graphic>
          <a:graphicData uri="http://schemas.openxmlformats.org/presentationml/2006/ole">
            <mc:AlternateContent xmlns:mc="http://schemas.openxmlformats.org/markup-compatibility/2006">
              <mc:Choice xmlns:v="urn:schemas-microsoft-com:vml" Requires="v">
                <p:oleObj spid="_x0000_s19481" name="Equation" r:id="rId6" imgW="203200" imgH="215900" progId="Equation.3">
                  <p:embed/>
                </p:oleObj>
              </mc:Choice>
              <mc:Fallback>
                <p:oleObj name="Equation" r:id="rId6" imgW="203200" imgH="2159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514600"/>
                        <a:ext cx="5270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4648200" y="2895600"/>
          <a:ext cx="460375" cy="560388"/>
        </p:xfrm>
        <a:graphic>
          <a:graphicData uri="http://schemas.openxmlformats.org/presentationml/2006/ole">
            <mc:AlternateContent xmlns:mc="http://schemas.openxmlformats.org/markup-compatibility/2006">
              <mc:Choice xmlns:v="urn:schemas-microsoft-com:vml" Requires="v">
                <p:oleObj spid="_x0000_s19482" name="Equation" r:id="rId8" imgW="177800" imgH="215900" progId="Equation.3">
                  <p:embed/>
                </p:oleObj>
              </mc:Choice>
              <mc:Fallback>
                <p:oleObj name="Equation" r:id="rId8" imgW="177800" imgH="2159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2895600"/>
                        <a:ext cx="4603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4" name="TextBox 8"/>
          <p:cNvSpPr txBox="1">
            <a:spLocks noChangeArrowheads="1"/>
          </p:cNvSpPr>
          <p:nvPr/>
        </p:nvSpPr>
        <p:spPr bwMode="auto">
          <a:xfrm>
            <a:off x="1219200" y="4648200"/>
            <a:ext cx="69167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FontTx/>
              <a:buChar char="•"/>
            </a:pPr>
            <a:r>
              <a:rPr lang="en-US" altLang="en-US" sz="2800">
                <a:solidFill>
                  <a:srgbClr val="0000FF"/>
                </a:solidFill>
              </a:rPr>
              <a:t>depends on the medium</a:t>
            </a:r>
          </a:p>
          <a:p>
            <a:pPr eaLnBrk="1" hangingPunct="1">
              <a:lnSpc>
                <a:spcPct val="100000"/>
              </a:lnSpc>
              <a:spcBef>
                <a:spcPct val="0"/>
              </a:spcBef>
              <a:buFontTx/>
              <a:buChar char="•"/>
            </a:pPr>
            <a:r>
              <a:rPr lang="en-US" altLang="en-US" sz="2800"/>
              <a:t>does </a:t>
            </a:r>
            <a:r>
              <a:rPr lang="en-US" altLang="en-US" sz="2800">
                <a:solidFill>
                  <a:srgbClr val="FF0000"/>
                </a:solidFill>
              </a:rPr>
              <a:t>NOT</a:t>
            </a:r>
            <a:r>
              <a:rPr lang="en-US" altLang="en-US" sz="2800"/>
              <a:t> depend on the source</a:t>
            </a:r>
          </a:p>
          <a:p>
            <a:pPr eaLnBrk="1" hangingPunct="1">
              <a:lnSpc>
                <a:spcPct val="100000"/>
              </a:lnSpc>
              <a:spcBef>
                <a:spcPct val="0"/>
              </a:spcBef>
              <a:buFontTx/>
              <a:buChar char="•"/>
            </a:pPr>
            <a:r>
              <a:rPr lang="en-US" altLang="en-US" sz="2800"/>
              <a:t>does </a:t>
            </a:r>
            <a:r>
              <a:rPr lang="en-US" altLang="en-US" sz="2800">
                <a:solidFill>
                  <a:srgbClr val="FF0000"/>
                </a:solidFill>
              </a:rPr>
              <a:t>NOT</a:t>
            </a:r>
            <a:r>
              <a:rPr lang="en-US" altLang="en-US" sz="2800"/>
              <a:t> depend on the relative motion</a:t>
            </a:r>
            <a:br>
              <a:rPr lang="en-US" altLang="en-US" sz="2800"/>
            </a:br>
            <a:r>
              <a:rPr lang="en-US" altLang="en-US" sz="2800"/>
              <a:t>of the medium or the observer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4">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ppt_x</p:attrName>
                                        </p:attrNameLst>
                                      </p:cBhvr>
                                      <p:tavLst>
                                        <p:tav tm="0">
                                          <p:val>
                                            <p:strVal val="#ppt_x-#ppt_w*1.125000"/>
                                          </p:val>
                                        </p:tav>
                                        <p:tav tm="100000">
                                          <p:val>
                                            <p:strVal val="#ppt_x"/>
                                          </p:val>
                                        </p:tav>
                                      </p:tavLst>
                                    </p:anim>
                                    <p:animEffect transition="in" filter="wipe(right)">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1"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down)">
                                      <p:cBhvr>
                                        <p:cTn id="30" dur="500"/>
                                        <p:tgtEl>
                                          <p:spTgt spid="4">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p:tgtEl>
                                          <p:spTgt spid="8"/>
                                        </p:tgtEl>
                                        <p:attrNameLst>
                                          <p:attrName>ppt_x</p:attrName>
                                        </p:attrNameLst>
                                      </p:cBhvr>
                                      <p:tavLst>
                                        <p:tav tm="0">
                                          <p:val>
                                            <p:strVal val="#ppt_x-#ppt_w*1.125000"/>
                                          </p:val>
                                        </p:tav>
                                        <p:tav tm="100000">
                                          <p:val>
                                            <p:strVal val="#ppt_x"/>
                                          </p:val>
                                        </p:tav>
                                      </p:tavLst>
                                    </p:anim>
                                    <p:animEffect transition="in" filter="wipe(right)">
                                      <p:cBhvr>
                                        <p:cTn id="36" dur="500"/>
                                        <p:tgtEl>
                                          <p:spTgt spid="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strVal val="#ppt_w*0.70"/>
                                          </p:val>
                                        </p:tav>
                                        <p:tav tm="100000">
                                          <p:val>
                                            <p:strVal val="#ppt_w"/>
                                          </p:val>
                                        </p:tav>
                                      </p:tavLst>
                                    </p:anim>
                                    <p:anim calcmode="lin" valueType="num">
                                      <p:cBhvr>
                                        <p:cTn id="42" dur="1000" fill="hold"/>
                                        <p:tgtEl>
                                          <p:spTgt spid="6"/>
                                        </p:tgtEl>
                                        <p:attrNameLst>
                                          <p:attrName>ppt_h</p:attrName>
                                        </p:attrNameLst>
                                      </p:cBhvr>
                                      <p:tavLst>
                                        <p:tav tm="0">
                                          <p:val>
                                            <p:strVal val="#ppt_h"/>
                                          </p:val>
                                        </p:tav>
                                        <p:tav tm="100000">
                                          <p:val>
                                            <p:strVal val="#ppt_h"/>
                                          </p:val>
                                        </p:tav>
                                      </p:tavLst>
                                    </p:anim>
                                    <p:animEffect transition="in" filter="fade">
                                      <p:cBhvr>
                                        <p:cTn id="4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79400" y="158750"/>
            <a:ext cx="3657600" cy="457200"/>
          </a:xfrm>
        </p:spPr>
        <p:txBody>
          <a:bodyPr/>
          <a:lstStyle/>
          <a:p>
            <a:pPr eaLnBrk="1" hangingPunct="1"/>
            <a:r>
              <a:rPr lang="en-US" altLang="en-US" sz="3200" b="1" smtClean="0">
                <a:solidFill>
                  <a:schemeClr val="bg1"/>
                </a:solidFill>
                <a:cs typeface="Arial" panose="020B0604020202020204" pitchFamily="34" charset="0"/>
              </a:rPr>
              <a:t>Aether</a:t>
            </a:r>
            <a:endParaRPr lang="en-US" altLang="en-US" sz="2400" b="1" smtClean="0">
              <a:solidFill>
                <a:schemeClr val="bg1"/>
              </a:solidFill>
              <a:cs typeface="Arial" panose="020B0604020202020204" pitchFamily="34" charset="0"/>
            </a:endParaRPr>
          </a:p>
        </p:txBody>
      </p:sp>
      <p:sp>
        <p:nvSpPr>
          <p:cNvPr id="21507" name="TextBox 1"/>
          <p:cNvSpPr txBox="1">
            <a:spLocks noChangeArrowheads="1"/>
          </p:cNvSpPr>
          <p:nvPr/>
        </p:nvSpPr>
        <p:spPr bwMode="auto">
          <a:xfrm>
            <a:off x="914400" y="914400"/>
            <a:ext cx="6891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Do electromagnetic waves vibrate </a:t>
            </a:r>
            <a:r>
              <a:rPr lang="en-US" altLang="en-US" sz="2800">
                <a:solidFill>
                  <a:srgbClr val="008000"/>
                </a:solidFill>
              </a:rPr>
              <a:t>aether</a:t>
            </a:r>
            <a:r>
              <a:rPr lang="en-US" altLang="en-US" sz="2800"/>
              <a:t>?</a:t>
            </a:r>
          </a:p>
        </p:txBody>
      </p:sp>
      <p:sp>
        <p:nvSpPr>
          <p:cNvPr id="21508" name="Rectangle 3"/>
          <p:cNvSpPr>
            <a:spLocks noChangeArrowheads="1"/>
          </p:cNvSpPr>
          <p:nvPr/>
        </p:nvSpPr>
        <p:spPr bwMode="auto">
          <a:xfrm>
            <a:off x="685800" y="1524000"/>
            <a:ext cx="200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008000"/>
                </a:solidFill>
              </a:rPr>
              <a:t>transparent</a:t>
            </a:r>
          </a:p>
        </p:txBody>
      </p:sp>
      <p:sp>
        <p:nvSpPr>
          <p:cNvPr id="21509" name="Rectangle 4"/>
          <p:cNvSpPr>
            <a:spLocks noChangeArrowheads="1"/>
          </p:cNvSpPr>
          <p:nvPr/>
        </p:nvSpPr>
        <p:spPr bwMode="auto">
          <a:xfrm>
            <a:off x="3276600" y="1524000"/>
            <a:ext cx="1873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008000"/>
                </a:solidFill>
              </a:rPr>
              <a:t>weightless</a:t>
            </a:r>
          </a:p>
        </p:txBody>
      </p:sp>
      <p:sp>
        <p:nvSpPr>
          <p:cNvPr id="21510" name="Rectangle 5"/>
          <p:cNvSpPr>
            <a:spLocks noChangeArrowheads="1"/>
          </p:cNvSpPr>
          <p:nvPr/>
        </p:nvSpPr>
        <p:spPr bwMode="auto">
          <a:xfrm>
            <a:off x="5715000" y="15240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008000"/>
                </a:solidFill>
              </a:rPr>
              <a:t>fixed in space</a:t>
            </a:r>
          </a:p>
        </p:txBody>
      </p:sp>
      <p:sp>
        <p:nvSpPr>
          <p:cNvPr id="21511" name="TextBox 6"/>
          <p:cNvSpPr txBox="1">
            <a:spLocks noChangeArrowheads="1"/>
          </p:cNvSpPr>
          <p:nvPr/>
        </p:nvSpPr>
        <p:spPr bwMode="auto">
          <a:xfrm>
            <a:off x="3429000" y="2971800"/>
            <a:ext cx="17811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Prediction</a:t>
            </a:r>
          </a:p>
        </p:txBody>
      </p:sp>
      <p:sp>
        <p:nvSpPr>
          <p:cNvPr id="21512" name="TextBox 7"/>
          <p:cNvSpPr txBox="1">
            <a:spLocks noChangeArrowheads="1"/>
          </p:cNvSpPr>
          <p:nvPr/>
        </p:nvSpPr>
        <p:spPr bwMode="auto">
          <a:xfrm>
            <a:off x="1447800" y="2057400"/>
            <a:ext cx="6232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008000"/>
                </a:solidFill>
              </a:rPr>
              <a:t>Earth and Sun move relative to aether</a:t>
            </a:r>
          </a:p>
        </p:txBody>
      </p:sp>
      <p:sp>
        <p:nvSpPr>
          <p:cNvPr id="21513" name="TextBox 8"/>
          <p:cNvSpPr txBox="1">
            <a:spLocks noChangeArrowheads="1"/>
          </p:cNvSpPr>
          <p:nvPr/>
        </p:nvSpPr>
        <p:spPr bwMode="auto">
          <a:xfrm>
            <a:off x="19050" y="3505200"/>
            <a:ext cx="5238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pPr>
            <a:r>
              <a:rPr lang="en-US" altLang="en-US" sz="2800"/>
              <a:t>Speed of light in aether:</a:t>
            </a:r>
          </a:p>
          <a:p>
            <a:pPr algn="r" eaLnBrk="1" hangingPunct="1">
              <a:lnSpc>
                <a:spcPct val="100000"/>
              </a:lnSpc>
              <a:spcBef>
                <a:spcPct val="0"/>
              </a:spcBef>
            </a:pPr>
            <a:r>
              <a:rPr lang="en-US" altLang="en-US" sz="2800"/>
              <a:t>Speed of light relative to aether:</a:t>
            </a:r>
          </a:p>
        </p:txBody>
      </p:sp>
      <p:graphicFrame>
        <p:nvGraphicFramePr>
          <p:cNvPr id="21514" name="Object 9"/>
          <p:cNvGraphicFramePr>
            <a:graphicFrameLocks noChangeAspect="1"/>
          </p:cNvGraphicFramePr>
          <p:nvPr/>
        </p:nvGraphicFramePr>
        <p:xfrm>
          <a:off x="5334000" y="3429000"/>
          <a:ext cx="2963863" cy="592138"/>
        </p:xfrm>
        <a:graphic>
          <a:graphicData uri="http://schemas.openxmlformats.org/presentationml/2006/ole">
            <mc:AlternateContent xmlns:mc="http://schemas.openxmlformats.org/markup-compatibility/2006">
              <mc:Choice xmlns:v="urn:schemas-microsoft-com:vml" Requires="v">
                <p:oleObj spid="_x0000_s21527" name="Equation" r:id="rId4" imgW="1143000" imgH="228600" progId="Equation.3">
                  <p:embed/>
                </p:oleObj>
              </mc:Choice>
              <mc:Fallback>
                <p:oleObj name="Equation" r:id="rId4" imgW="1143000" imgH="2286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429000"/>
                        <a:ext cx="296386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5" name="Object 11"/>
          <p:cNvGraphicFramePr>
            <a:graphicFrameLocks noChangeAspect="1"/>
          </p:cNvGraphicFramePr>
          <p:nvPr/>
        </p:nvGraphicFramePr>
        <p:xfrm>
          <a:off x="5334000" y="3886200"/>
          <a:ext cx="2963863" cy="592138"/>
        </p:xfrm>
        <a:graphic>
          <a:graphicData uri="http://schemas.openxmlformats.org/presentationml/2006/ole">
            <mc:AlternateContent xmlns:mc="http://schemas.openxmlformats.org/markup-compatibility/2006">
              <mc:Choice xmlns:v="urn:schemas-microsoft-com:vml" Requires="v">
                <p:oleObj spid="_x0000_s21528" name="Equation" r:id="rId6" imgW="1143000" imgH="228600" progId="Equation.3">
                  <p:embed/>
                </p:oleObj>
              </mc:Choice>
              <mc:Fallback>
                <p:oleObj name="Equation" r:id="rId6" imgW="1143000" imgH="22860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3886200"/>
                        <a:ext cx="296386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6" name="TextBox 12"/>
          <p:cNvSpPr txBox="1">
            <a:spLocks noChangeArrowheads="1"/>
          </p:cNvSpPr>
          <p:nvPr/>
        </p:nvSpPr>
        <p:spPr bwMode="auto">
          <a:xfrm>
            <a:off x="304800" y="4724400"/>
            <a:ext cx="8467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solidFill>
                  <a:srgbClr val="008000"/>
                </a:solidFill>
              </a:rPr>
              <a:t>If</a:t>
            </a:r>
            <a:r>
              <a:rPr lang="en-US" altLang="en-US" sz="2800" dirty="0"/>
              <a:t> … </a:t>
            </a:r>
            <a:r>
              <a:rPr lang="en-US" altLang="en-US" sz="2800" dirty="0" smtClean="0"/>
              <a:t>      </a:t>
            </a:r>
            <a:r>
              <a:rPr lang="en-US" altLang="en-US" sz="2800" dirty="0" smtClean="0">
                <a:solidFill>
                  <a:srgbClr val="3366FF"/>
                </a:solidFill>
              </a:rPr>
              <a:t>the </a:t>
            </a:r>
            <a:r>
              <a:rPr lang="en-US" altLang="en-US" sz="2800" dirty="0">
                <a:solidFill>
                  <a:srgbClr val="3366FF"/>
                </a:solidFill>
              </a:rPr>
              <a:t>prediction is confirmed</a:t>
            </a:r>
          </a:p>
          <a:p>
            <a:pPr eaLnBrk="1" hangingPunct="1">
              <a:lnSpc>
                <a:spcPct val="100000"/>
              </a:lnSpc>
              <a:spcBef>
                <a:spcPct val="0"/>
              </a:spcBef>
            </a:pPr>
            <a:r>
              <a:rPr lang="en-US" altLang="en-US" sz="2800" dirty="0">
                <a:solidFill>
                  <a:srgbClr val="FF6600"/>
                </a:solidFill>
              </a:rPr>
              <a:t>Then</a:t>
            </a:r>
            <a:r>
              <a:rPr lang="en-US" altLang="en-US" sz="2800" dirty="0"/>
              <a:t> … </a:t>
            </a:r>
            <a:r>
              <a:rPr lang="en-US" altLang="en-US" sz="2800" dirty="0">
                <a:solidFill>
                  <a:srgbClr val="3366FF"/>
                </a:solidFill>
              </a:rPr>
              <a:t>motion and electromagnetism both conform</a:t>
            </a:r>
          </a:p>
          <a:p>
            <a:pPr eaLnBrk="1" hangingPunct="1">
              <a:lnSpc>
                <a:spcPct val="100000"/>
              </a:lnSpc>
              <a:spcBef>
                <a:spcPct val="0"/>
              </a:spcBef>
            </a:pPr>
            <a:r>
              <a:rPr lang="en-US" altLang="en-US" sz="2800" dirty="0">
                <a:solidFill>
                  <a:srgbClr val="3366FF"/>
                </a:solidFill>
              </a:rPr>
              <a:t>              to classical relativity</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1">
  <a:themeElements>
    <a:clrScheme name="">
      <a:dk1>
        <a:srgbClr val="000000"/>
      </a:dk1>
      <a:lt1>
        <a:srgbClr val="FFFFFF"/>
      </a:lt1>
      <a:dk2>
        <a:srgbClr val="B2DCEE"/>
      </a:dk2>
      <a:lt2>
        <a:srgbClr val="80C4E2"/>
      </a:lt2>
      <a:accent1>
        <a:srgbClr val="013658"/>
      </a:accent1>
      <a:accent2>
        <a:srgbClr val="0C5C92"/>
      </a:accent2>
      <a:accent3>
        <a:srgbClr val="FFFFFF"/>
      </a:accent3>
      <a:accent4>
        <a:srgbClr val="000000"/>
      </a:accent4>
      <a:accent5>
        <a:srgbClr val="AAAEB4"/>
      </a:accent5>
      <a:accent6>
        <a:srgbClr val="0A5384"/>
      </a:accent6>
      <a:hlink>
        <a:srgbClr val="0089C5"/>
      </a:hlink>
      <a:folHlink>
        <a:srgbClr val="4CACD6"/>
      </a:folHlink>
    </a:clrScheme>
    <a:fontScheme name="C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_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_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_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_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_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_PowerPoi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_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_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_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_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_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ADDAE5810FA74BB493EBC8386FD92E" ma:contentTypeVersion="" ma:contentTypeDescription="Create a new document." ma:contentTypeScope="" ma:versionID="9eda2a309c7bd047430e99c568cac5f3">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4F1296-0582-418A-8B6E-C0103EEB98D1}"/>
</file>

<file path=customXml/itemProps2.xml><?xml version="1.0" encoding="utf-8"?>
<ds:datastoreItem xmlns:ds="http://schemas.openxmlformats.org/officeDocument/2006/customXml" ds:itemID="{942ECB44-A074-4829-8247-82BAD62BCAAF}"/>
</file>

<file path=customXml/itemProps3.xml><?xml version="1.0" encoding="utf-8"?>
<ds:datastoreItem xmlns:ds="http://schemas.openxmlformats.org/officeDocument/2006/customXml" ds:itemID="{E3DF85F9-649D-4D38-9843-49A10C280130}"/>
</file>

<file path=docProps/app.xml><?xml version="1.0" encoding="utf-8"?>
<Properties xmlns="http://schemas.openxmlformats.org/officeDocument/2006/extended-properties" xmlns:vt="http://schemas.openxmlformats.org/officeDocument/2006/docPropsVTypes">
  <Template>Theme1</Template>
  <TotalTime>3428</TotalTime>
  <Words>3216</Words>
  <Application>Microsoft Office PowerPoint</Application>
  <PresentationFormat>On-screen Show (4:3)</PresentationFormat>
  <Paragraphs>310</Paragraphs>
  <Slides>33</Slides>
  <Notes>32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3" baseType="lpstr">
      <vt:lpstr>ＭＳ Ｐゴシック</vt:lpstr>
      <vt:lpstr>ＭＳ Ｐゴシック</vt:lpstr>
      <vt:lpstr>Arabic Typesetting</vt:lpstr>
      <vt:lpstr>Arial</vt:lpstr>
      <vt:lpstr>Calibri</vt:lpstr>
      <vt:lpstr>Lucida Grande</vt:lpstr>
      <vt:lpstr>Symbol</vt:lpstr>
      <vt:lpstr>Wingdings</vt:lpstr>
      <vt:lpstr>Theme1</vt:lpstr>
      <vt:lpstr>Equation</vt:lpstr>
      <vt:lpstr>Chapter 6: Einstein’s special relativity</vt:lpstr>
      <vt:lpstr>Galileo’s thought experiment</vt:lpstr>
      <vt:lpstr>Inertial frame of reference</vt:lpstr>
      <vt:lpstr>Galilean transformations</vt:lpstr>
      <vt:lpstr>Principles of classical relativity</vt:lpstr>
      <vt:lpstr>Relative velocity in inertial frames</vt:lpstr>
      <vt:lpstr>Chapter 6: Einstein’s special relativity</vt:lpstr>
      <vt:lpstr>Challenge from Maxwell</vt:lpstr>
      <vt:lpstr>Aether</vt:lpstr>
      <vt:lpstr>Finding the aether: the Michelson–Morley experiment</vt:lpstr>
      <vt:lpstr>Michelson–Morley: Earth’s rotation and revolution</vt:lpstr>
      <vt:lpstr>The most famous ‘Null result’</vt:lpstr>
      <vt:lpstr>Chapter 6: Einstein’s special relativity</vt:lpstr>
      <vt:lpstr>Einstein’s reflections on Maxwell’s equations</vt:lpstr>
      <vt:lpstr>Postulates of special relativity</vt:lpstr>
      <vt:lpstr>Einstein vs Newton</vt:lpstr>
      <vt:lpstr>Proper and relativistically corrected time</vt:lpstr>
      <vt:lpstr>Length contraction</vt:lpstr>
      <vt:lpstr>Summary: Lorentz transformations</vt:lpstr>
      <vt:lpstr>Chapter 6: Einstein’s special relativity</vt:lpstr>
      <vt:lpstr>Experimental evidence for relativistic effects: muon decay #1</vt:lpstr>
      <vt:lpstr>Frisch &amp; Wilson cont.</vt:lpstr>
      <vt:lpstr>PowerPoint Presentation</vt:lpstr>
      <vt:lpstr>Agreement/disagreement in muon and Earth frames  (Frisch and Wilson cont.)</vt:lpstr>
      <vt:lpstr>Simultaneity: in an inertial frame</vt:lpstr>
      <vt:lpstr>Simultaneity: watching from another inertial frame</vt:lpstr>
      <vt:lpstr>Simultaneity: Summary</vt:lpstr>
      <vt:lpstr>Chapter 6: Einstein’s special relativity</vt:lpstr>
      <vt:lpstr>Mass</vt:lpstr>
      <vt:lpstr>Momentum</vt:lpstr>
      <vt:lpstr>Einstein’s famous equation: E = mc2</vt:lpstr>
      <vt:lpstr>Mass defect in nuclear physics</vt:lpstr>
      <vt:lpstr>Units of mass</vt:lpstr>
    </vt:vector>
  </TitlesOfParts>
  <Company>Cengage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PTM: Goal Setting</dc:title>
  <dc:creator>Perkins, Richard</dc:creator>
  <cp:lastModifiedBy>Peter Gault</cp:lastModifiedBy>
  <cp:revision>286</cp:revision>
  <dcterms:created xsi:type="dcterms:W3CDTF">2009-07-02T12:34:17Z</dcterms:created>
  <dcterms:modified xsi:type="dcterms:W3CDTF">2016-08-19T06:54:15Z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0x0101009DADDAE5810FA74BB493EBC8386FD92E</vt:lpwstr>
  </property>
</Properties>
</file>